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wdp" ContentType="image/vnd.ms-photo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3"/>
  </p:notesMasterIdLst>
  <p:sldIdLst>
    <p:sldId id="256" r:id="rId2"/>
    <p:sldId id="257" r:id="rId3"/>
    <p:sldId id="260" r:id="rId4"/>
    <p:sldId id="266" r:id="rId5"/>
    <p:sldId id="268" r:id="rId6"/>
    <p:sldId id="318" r:id="rId7"/>
    <p:sldId id="275" r:id="rId8"/>
    <p:sldId id="274" r:id="rId9"/>
    <p:sldId id="316" r:id="rId10"/>
    <p:sldId id="276" r:id="rId11"/>
    <p:sldId id="277" r:id="rId12"/>
    <p:sldId id="278" r:id="rId13"/>
    <p:sldId id="291" r:id="rId14"/>
    <p:sldId id="317" r:id="rId15"/>
    <p:sldId id="289" r:id="rId16"/>
    <p:sldId id="288" r:id="rId17"/>
    <p:sldId id="283" r:id="rId18"/>
    <p:sldId id="321" r:id="rId19"/>
    <p:sldId id="279" r:id="rId20"/>
    <p:sldId id="280" r:id="rId21"/>
    <p:sldId id="281" r:id="rId22"/>
    <p:sldId id="284" r:id="rId23"/>
    <p:sldId id="310" r:id="rId24"/>
    <p:sldId id="295" r:id="rId25"/>
    <p:sldId id="304" r:id="rId26"/>
    <p:sldId id="311" r:id="rId27"/>
    <p:sldId id="297" r:id="rId28"/>
    <p:sldId id="302" r:id="rId29"/>
    <p:sldId id="312" r:id="rId30"/>
    <p:sldId id="325" r:id="rId31"/>
    <p:sldId id="320" r:id="rId32"/>
    <p:sldId id="270" r:id="rId33"/>
    <p:sldId id="315" r:id="rId34"/>
    <p:sldId id="324" r:id="rId35"/>
    <p:sldId id="306" r:id="rId36"/>
    <p:sldId id="300" r:id="rId37"/>
    <p:sldId id="296" r:id="rId38"/>
    <p:sldId id="301" r:id="rId39"/>
    <p:sldId id="314" r:id="rId40"/>
    <p:sldId id="323" r:id="rId41"/>
    <p:sldId id="258" r:id="rId4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6"/>
    <p:restoredTop sz="94712"/>
  </p:normalViewPr>
  <p:slideViewPr>
    <p:cSldViewPr snapToGrid="0" snapToObjects="1">
      <p:cViewPr varScale="1">
        <p:scale>
          <a:sx n="78" d="100"/>
          <a:sy n="78" d="100"/>
        </p:scale>
        <p:origin x="208" y="5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heme" Target="theme/theme1.xml"/><Relationship Id="rId47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notesMaster" Target="notesMasters/notesMaster1.xml"/><Relationship Id="rId44" Type="http://schemas.openxmlformats.org/officeDocument/2006/relationships/presProps" Target="presProps.xml"/><Relationship Id="rId45" Type="http://schemas.openxmlformats.org/officeDocument/2006/relationships/viewProps" Target="viewProps.xml"/></Relationships>
</file>

<file path=ppt/media/hdphoto1.wdp>
</file>

<file path=ppt/media/hdphoto2.wdp>
</file>

<file path=ppt/media/image1.tiff>
</file>

<file path=ppt/media/image10.tiff>
</file>

<file path=ppt/media/image11.tiff>
</file>

<file path=ppt/media/image2.tiff>
</file>

<file path=ppt/media/image3.tiff>
</file>

<file path=ppt/media/image4.jpeg>
</file>

<file path=ppt/media/image5.tiff>
</file>

<file path=ppt/media/image6.tiff>
</file>

<file path=ppt/media/image7.tiff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713ACF-F7D5-8F4E-93F5-F35E456FA354}" type="datetimeFigureOut">
              <a:rPr lang="en-US" smtClean="0"/>
              <a:t>1/29/16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37140D-3E4D-2A41-8AF8-C8FFCBB6955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0749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37140D-3E4D-2A41-8AF8-C8FFCBB6955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2840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37140D-3E4D-2A41-8AF8-C8FFCBB6955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772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CH" smtClean="0"/>
              <a:t>Master-Untertitelformat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D0944-BEAD-3A42-B6B2-F6BB17D1E57C}" type="datetimeFigureOut">
              <a:rPr lang="de-DE" smtClean="0"/>
              <a:t>29.01.16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EF638-4A56-D143-9884-7386FAED8F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08939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D0944-BEAD-3A42-B6B2-F6BB17D1E57C}" type="datetimeFigureOut">
              <a:rPr lang="de-DE" smtClean="0"/>
              <a:t>29.01.16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EF638-4A56-D143-9884-7386FAED8F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50338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D0944-BEAD-3A42-B6B2-F6BB17D1E57C}" type="datetimeFigureOut">
              <a:rPr lang="de-DE" smtClean="0"/>
              <a:t>29.01.16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EF638-4A56-D143-9884-7386FAED8F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773641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D0944-BEAD-3A42-B6B2-F6BB17D1E57C}" type="datetimeFigureOut">
              <a:rPr lang="de-DE" smtClean="0"/>
              <a:t>29.01.16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EF638-4A56-D143-9884-7386FAED8F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48327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D0944-BEAD-3A42-B6B2-F6BB17D1E57C}" type="datetimeFigureOut">
              <a:rPr lang="de-DE" smtClean="0"/>
              <a:t>29.01.16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EF638-4A56-D143-9884-7386FAED8F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35212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D0944-BEAD-3A42-B6B2-F6BB17D1E57C}" type="datetimeFigureOut">
              <a:rPr lang="de-DE" smtClean="0"/>
              <a:t>29.01.16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EF638-4A56-D143-9884-7386FAED8F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69208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D0944-BEAD-3A42-B6B2-F6BB17D1E57C}" type="datetimeFigureOut">
              <a:rPr lang="de-DE" smtClean="0"/>
              <a:t>29.01.16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EF638-4A56-D143-9884-7386FAED8F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821522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D0944-BEAD-3A42-B6B2-F6BB17D1E57C}" type="datetimeFigureOut">
              <a:rPr lang="de-DE" smtClean="0"/>
              <a:t>29.01.16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EF638-4A56-D143-9884-7386FAED8F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28948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D0944-BEAD-3A42-B6B2-F6BB17D1E57C}" type="datetimeFigureOut">
              <a:rPr lang="de-DE" smtClean="0"/>
              <a:t>29.01.16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EF638-4A56-D143-9884-7386FAED8F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050383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D0944-BEAD-3A42-B6B2-F6BB17D1E57C}" type="datetimeFigureOut">
              <a:rPr lang="de-DE" smtClean="0"/>
              <a:t>29.01.16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EF638-4A56-D143-9884-7386FAED8F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259542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D0944-BEAD-3A42-B6B2-F6BB17D1E57C}" type="datetimeFigureOut">
              <a:rPr lang="de-DE" smtClean="0"/>
              <a:t>29.01.16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BEF638-4A56-D143-9884-7386FAED8F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928416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9D0944-BEAD-3A42-B6B2-F6BB17D1E57C}" type="datetimeFigureOut">
              <a:rPr lang="de-DE" smtClean="0"/>
              <a:t>29.01.16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BEF638-4A56-D143-9884-7386FAED8F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06568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github.com/odaner/whatDoesAgileMean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NUL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NUL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NUL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jpeg"/><Relationship Id="rId3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Relationship Id="rId3" Type="http://schemas.microsoft.com/office/2007/relationships/hdphoto" Target="../media/hdphoto2.wdp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NUL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NUL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NULL"/><Relationship Id="rId3" Type="http://schemas.openxmlformats.org/officeDocument/2006/relationships/image" Target="../media/image10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NUL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NUL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NUL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tif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NUL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NUL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://pragdave.me/blog/2014/03/04/time-to-kill-agile/" TargetMode="External"/><Relationship Id="rId4" Type="http://schemas.openxmlformats.org/officeDocument/2006/relationships/hyperlink" Target="https://youtu.be/a-BOSpxYJ9M" TargetMode="External"/><Relationship Id="rId5" Type="http://schemas.openxmlformats.org/officeDocument/2006/relationships/hyperlink" Target="https://youtu.be/GE6lbPLEAzc" TargetMode="External"/><Relationship Id="rId6" Type="http://schemas.openxmlformats.org/officeDocument/2006/relationships/hyperlink" Target="https://vimeo.com/44234746" TargetMode="External"/><Relationship Id="rId7" Type="http://schemas.openxmlformats.org/officeDocument/2006/relationships/hyperlink" Target="https://www.artefactgroup.com/content/post-agile-a-design-thinking-approach-to-software-development/" TargetMode="External"/><Relationship Id="rId8" Type="http://schemas.openxmlformats.org/officeDocument/2006/relationships/hyperlink" Target="https://github.com/oreillymedia/97-things-every-agile-developer-should-know/blob/master/Beware_Of_Agile_Zealots.asciidoc" TargetMode="External"/><Relationship Id="rId1" Type="http://schemas.openxmlformats.org/officeDocument/2006/relationships/slideLayout" Target="../slideLayouts/slideLayout1.xml"/><Relationship Id="rId2" Type="http://schemas.openxmlformats.org/officeDocument/2006/relationships/hyperlink" Target="http://agilemanifesto.org/" TargetMode="Externa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NUL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NULL"/><Relationship Id="rId5" Type="http://schemas.openxmlformats.org/officeDocument/2006/relationships/image" Target="../media/image4.jpeg"/><Relationship Id="rId6" Type="http://schemas.openxmlformats.org/officeDocument/2006/relationships/image" Target="../media/image5.tiff"/><Relationship Id="rId7" Type="http://schemas.openxmlformats.org/officeDocument/2006/relationships/image" Target="../media/image6.tiff"/><Relationship Id="rId8" Type="http://schemas.openxmlformats.org/officeDocument/2006/relationships/image" Target="../media/image7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 smtClean="0"/>
              <a:t>What</a:t>
            </a:r>
            <a:r>
              <a:rPr lang="de-DE" dirty="0" smtClean="0"/>
              <a:t> </a:t>
            </a:r>
            <a:r>
              <a:rPr lang="de-DE" dirty="0" err="1" smtClean="0"/>
              <a:t>does</a:t>
            </a:r>
            <a:r>
              <a:rPr lang="de-DE" dirty="0" smtClean="0"/>
              <a:t> Agile </a:t>
            </a:r>
            <a:r>
              <a:rPr lang="de-DE" dirty="0" err="1" smtClean="0"/>
              <a:t>mean</a:t>
            </a:r>
            <a:r>
              <a:rPr lang="de-DE" dirty="0" smtClean="0"/>
              <a:t>?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4335516"/>
            <a:ext cx="9144000" cy="1418897"/>
          </a:xfrm>
        </p:spPr>
        <p:txBody>
          <a:bodyPr>
            <a:normAutofit fontScale="92500" lnSpcReduction="20000"/>
          </a:bodyPr>
          <a:lstStyle/>
          <a:p>
            <a:r>
              <a:rPr lang="de-DE" dirty="0" smtClean="0"/>
              <a:t>Andreas Odermatt</a:t>
            </a:r>
          </a:p>
          <a:p>
            <a:r>
              <a:rPr lang="de-DE" dirty="0" smtClean="0"/>
              <a:t>2016</a:t>
            </a:r>
          </a:p>
          <a:p>
            <a:endParaRPr lang="de-DE" dirty="0"/>
          </a:p>
          <a:p>
            <a:r>
              <a:rPr lang="de-DE" dirty="0">
                <a:hlinkClick r:id="rId2"/>
              </a:rPr>
              <a:t>https://</a:t>
            </a:r>
            <a:r>
              <a:rPr lang="de-DE" dirty="0" smtClean="0">
                <a:hlinkClick r:id="rId2"/>
              </a:rPr>
              <a:t>github.com/odaner/whatDoesAgileMean</a:t>
            </a:r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227620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206402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400" dirty="0" err="1" smtClean="0">
                <a:latin typeface="+mj-lt"/>
              </a:rPr>
              <a:t>They</a:t>
            </a:r>
            <a:r>
              <a:rPr lang="de-DE" sz="4400" dirty="0" smtClean="0">
                <a:latin typeface="+mj-lt"/>
              </a:rPr>
              <a:t> just </a:t>
            </a:r>
            <a:r>
              <a:rPr lang="de-DE" sz="4400" dirty="0" err="1" smtClean="0">
                <a:latin typeface="+mj-lt"/>
              </a:rPr>
              <a:t>published</a:t>
            </a:r>
            <a:r>
              <a:rPr lang="de-DE" sz="4400" dirty="0" smtClean="0">
                <a:latin typeface="+mj-lt"/>
              </a:rPr>
              <a:t> </a:t>
            </a:r>
            <a:r>
              <a:rPr lang="de-DE" sz="4400" dirty="0" err="1" smtClean="0">
                <a:latin typeface="+mj-lt"/>
              </a:rPr>
              <a:t>their</a:t>
            </a:r>
            <a:r>
              <a:rPr lang="de-DE" sz="4400" dirty="0" smtClean="0">
                <a:latin typeface="+mj-lt"/>
              </a:rPr>
              <a:t> </a:t>
            </a:r>
            <a:r>
              <a:rPr lang="de-DE" sz="4400" dirty="0" err="1" smtClean="0">
                <a:latin typeface="+mj-lt"/>
              </a:rPr>
              <a:t>stuff</a:t>
            </a:r>
            <a:r>
              <a:rPr lang="de-DE" sz="4400" dirty="0" smtClean="0">
                <a:latin typeface="+mj-lt"/>
              </a:rPr>
              <a:t> on </a:t>
            </a:r>
            <a:r>
              <a:rPr lang="de-DE" sz="4400" dirty="0" err="1" smtClean="0">
                <a:latin typeface="+mj-lt"/>
              </a:rPr>
              <a:t>the</a:t>
            </a:r>
            <a:r>
              <a:rPr lang="de-DE" sz="4400" dirty="0" smtClean="0">
                <a:latin typeface="+mj-lt"/>
              </a:rPr>
              <a:t> web.</a:t>
            </a:r>
            <a:endParaRPr lang="de-DE" sz="4400" dirty="0">
              <a:latin typeface="+mj-lt"/>
            </a:endParaRPr>
          </a:p>
        </p:txBody>
      </p:sp>
      <p:sp>
        <p:nvSpPr>
          <p:cNvPr id="10" name="Titel 1"/>
          <p:cNvSpPr txBox="1">
            <a:spLocks/>
          </p:cNvSpPr>
          <p:nvPr/>
        </p:nvSpPr>
        <p:spPr>
          <a:xfrm>
            <a:off x="0" y="1842952"/>
            <a:ext cx="12192000" cy="279211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de-DE" sz="3600" b="1" dirty="0" smtClean="0"/>
          </a:p>
          <a:p>
            <a:r>
              <a:rPr lang="de-DE" sz="3600" dirty="0" err="1"/>
              <a:t>t</a:t>
            </a:r>
            <a:r>
              <a:rPr lang="de-DE" sz="3600" dirty="0" err="1" smtClean="0"/>
              <a:t>he</a:t>
            </a:r>
            <a:endParaRPr lang="de-DE" sz="3600" dirty="0" smtClean="0"/>
          </a:p>
          <a:p>
            <a:endParaRPr lang="de-DE" sz="3600" b="1" dirty="0" smtClean="0"/>
          </a:p>
          <a:p>
            <a:r>
              <a:rPr lang="de-DE" sz="4800" b="1" dirty="0" err="1"/>
              <a:t>Manifesto</a:t>
            </a:r>
            <a:r>
              <a:rPr lang="de-DE" sz="4800" b="1" dirty="0"/>
              <a:t> </a:t>
            </a:r>
            <a:r>
              <a:rPr lang="de-DE" sz="4800" b="1" dirty="0" err="1"/>
              <a:t>for</a:t>
            </a:r>
            <a:r>
              <a:rPr lang="de-DE" sz="4800" b="1" dirty="0"/>
              <a:t> Agile Software </a:t>
            </a:r>
            <a:r>
              <a:rPr lang="de-DE" sz="4800" b="1" dirty="0" smtClean="0"/>
              <a:t>Development</a:t>
            </a:r>
          </a:p>
          <a:p>
            <a:endParaRPr lang="de-DE" sz="3600" b="1" dirty="0" smtClean="0"/>
          </a:p>
          <a:p>
            <a:r>
              <a:rPr lang="de-DE" sz="3600" dirty="0" smtClean="0"/>
              <a:t>was </a:t>
            </a:r>
            <a:r>
              <a:rPr lang="de-DE" sz="3600" dirty="0" err="1" smtClean="0"/>
              <a:t>born</a:t>
            </a:r>
            <a:endParaRPr lang="de-DE" sz="3600" dirty="0"/>
          </a:p>
        </p:txBody>
      </p:sp>
    </p:spTree>
    <p:extLst>
      <p:ext uri="{BB962C8B-B14F-4D97-AF65-F5344CB8AC3E}">
        <p14:creationId xmlns:p14="http://schemas.microsoft.com/office/powerpoint/2010/main" val="871945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 1"/>
          <p:cNvPicPr>
            <a:picLocks noChangeAspect="1"/>
          </p:cNvPicPr>
          <p:nvPr/>
        </p:nvPicPr>
        <p:blipFill rotWithShape="1">
          <a:blip r:embed="rId2"/>
          <a:srcRect r="16069"/>
          <a:stretch/>
        </p:blipFill>
        <p:spPr>
          <a:xfrm>
            <a:off x="4608285" y="3506811"/>
            <a:ext cx="2975429" cy="2226332"/>
          </a:xfrm>
          <a:prstGeom prst="rect">
            <a:avLst/>
          </a:prstGeom>
        </p:spPr>
      </p:pic>
      <p:sp>
        <p:nvSpPr>
          <p:cNvPr id="3" name="Rechteck 2"/>
          <p:cNvSpPr/>
          <p:nvPr/>
        </p:nvSpPr>
        <p:spPr>
          <a:xfrm>
            <a:off x="0" y="206402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400" dirty="0" err="1" smtClean="0">
                <a:latin typeface="+mj-lt"/>
              </a:rPr>
              <a:t>And</a:t>
            </a:r>
            <a:r>
              <a:rPr lang="de-DE" sz="4400" dirty="0" smtClean="0">
                <a:latin typeface="+mj-lt"/>
              </a:rPr>
              <a:t> </a:t>
            </a:r>
            <a:r>
              <a:rPr lang="de-DE" sz="4400" dirty="0" err="1" smtClean="0">
                <a:latin typeface="+mj-lt"/>
              </a:rPr>
              <a:t>that</a:t>
            </a:r>
            <a:r>
              <a:rPr lang="de-DE" sz="4400" dirty="0" smtClean="0">
                <a:latin typeface="+mj-lt"/>
              </a:rPr>
              <a:t> was it.</a:t>
            </a:r>
            <a:endParaRPr lang="de-DE" sz="4400" dirty="0">
              <a:latin typeface="+mj-lt"/>
            </a:endParaRPr>
          </a:p>
        </p:txBody>
      </p:sp>
      <p:sp>
        <p:nvSpPr>
          <p:cNvPr id="10" name="Titel 1"/>
          <p:cNvSpPr txBox="1">
            <a:spLocks/>
          </p:cNvSpPr>
          <p:nvPr/>
        </p:nvSpPr>
        <p:spPr>
          <a:xfrm>
            <a:off x="0" y="2836192"/>
            <a:ext cx="12192000" cy="85294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 smtClean="0"/>
              <a:t>And that was probably a mistake.</a:t>
            </a:r>
            <a:endParaRPr lang="en-US" sz="5400" b="1" dirty="0"/>
          </a:p>
        </p:txBody>
      </p:sp>
    </p:spTree>
    <p:extLst>
      <p:ext uri="{BB962C8B-B14F-4D97-AF65-F5344CB8AC3E}">
        <p14:creationId xmlns:p14="http://schemas.microsoft.com/office/powerpoint/2010/main" val="488601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206402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4400" dirty="0" smtClean="0">
                <a:latin typeface="+mj-lt"/>
              </a:rPr>
              <a:t>What has happened since?</a:t>
            </a:r>
            <a:endParaRPr lang="en-AU" sz="4400" dirty="0">
              <a:latin typeface="+mj-lt"/>
            </a:endParaRPr>
          </a:p>
        </p:txBody>
      </p:sp>
      <p:sp>
        <p:nvSpPr>
          <p:cNvPr id="10" name="Titel 1"/>
          <p:cNvSpPr txBox="1">
            <a:spLocks/>
          </p:cNvSpPr>
          <p:nvPr/>
        </p:nvSpPr>
        <p:spPr>
          <a:xfrm>
            <a:off x="0" y="2315932"/>
            <a:ext cx="12192000" cy="140473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 smtClean="0"/>
              <a:t>The root of all the evil</a:t>
            </a:r>
            <a:endParaRPr lang="en-US" sz="5400" b="1" dirty="0" smtClean="0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8969" y="4039758"/>
            <a:ext cx="1574061" cy="1574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619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206402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4400" dirty="0">
                <a:latin typeface="+mj-lt"/>
              </a:rPr>
              <a:t>The root of all the </a:t>
            </a:r>
            <a:r>
              <a:rPr lang="en-AU" sz="4400" dirty="0" smtClean="0">
                <a:latin typeface="+mj-lt"/>
              </a:rPr>
              <a:t>evil</a:t>
            </a:r>
            <a:endParaRPr lang="en-AU" sz="4400" dirty="0">
              <a:latin typeface="+mj-lt"/>
            </a:endParaRPr>
          </a:p>
        </p:txBody>
      </p:sp>
      <p:sp>
        <p:nvSpPr>
          <p:cNvPr id="4" name="Titel 1"/>
          <p:cNvSpPr txBox="1">
            <a:spLocks/>
          </p:cNvSpPr>
          <p:nvPr/>
        </p:nvSpPr>
        <p:spPr>
          <a:xfrm>
            <a:off x="0" y="673236"/>
            <a:ext cx="12192000" cy="110409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tabLst>
                <a:tab pos="2962275" algn="l"/>
              </a:tabLst>
            </a:pPr>
            <a:r>
              <a:rPr lang="en-US" sz="3600" dirty="0" smtClean="0"/>
              <a:t>(that’s </a:t>
            </a:r>
            <a:r>
              <a:rPr lang="en-US" sz="3600" dirty="0" smtClean="0"/>
              <a:t>where the </a:t>
            </a:r>
            <a:r>
              <a:rPr lang="en-US" sz="3600" smtClean="0"/>
              <a:t>developers </a:t>
            </a:r>
            <a:r>
              <a:rPr lang="en-US" sz="3600" smtClean="0"/>
              <a:t>take </a:t>
            </a:r>
            <a:r>
              <a:rPr lang="en-US" sz="3600" dirty="0" smtClean="0"/>
              <a:t>a large part of the </a:t>
            </a:r>
            <a:r>
              <a:rPr lang="en-US" sz="3600" dirty="0" smtClean="0"/>
              <a:t>blame)</a:t>
            </a:r>
            <a:endParaRPr lang="en-US" sz="3600" dirty="0" smtClean="0"/>
          </a:p>
        </p:txBody>
      </p:sp>
      <p:sp>
        <p:nvSpPr>
          <p:cNvPr id="7" name="Titel 1"/>
          <p:cNvSpPr txBox="1">
            <a:spLocks/>
          </p:cNvSpPr>
          <p:nvPr/>
        </p:nvSpPr>
        <p:spPr>
          <a:xfrm>
            <a:off x="0" y="1777326"/>
            <a:ext cx="12192000" cy="2958398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tabLst>
                <a:tab pos="2962275" algn="l"/>
              </a:tabLst>
            </a:pPr>
            <a:r>
              <a:rPr lang="en-US" sz="4400" b="1" dirty="0" smtClean="0"/>
              <a:t>Developers</a:t>
            </a:r>
            <a:r>
              <a:rPr lang="en-US" sz="4400" b="1" dirty="0" smtClean="0">
                <a:solidFill>
                  <a:srgbClr val="FF0000"/>
                </a:solidFill>
              </a:rPr>
              <a:t> ❤️</a:t>
            </a:r>
            <a:r>
              <a:rPr lang="en-US" sz="4400" b="1" dirty="0"/>
              <a:t> </a:t>
            </a:r>
            <a:r>
              <a:rPr lang="en-US" sz="4400" b="1" dirty="0" smtClean="0"/>
              <a:t>new</a:t>
            </a:r>
            <a:r>
              <a:rPr lang="en-US" sz="4400" b="1" dirty="0" smtClean="0"/>
              <a:t>, bright &amp; shiny </a:t>
            </a:r>
            <a:r>
              <a:rPr lang="en-US" sz="4400" b="1" dirty="0" smtClean="0"/>
              <a:t>things</a:t>
            </a:r>
          </a:p>
          <a:p>
            <a:pPr>
              <a:tabLst>
                <a:tab pos="2962275" algn="l"/>
              </a:tabLst>
            </a:pPr>
            <a:r>
              <a:rPr lang="en-US" sz="4400" b="1" dirty="0" smtClean="0"/>
              <a:t>Agile was the cool new thing out there.</a:t>
            </a:r>
            <a:endParaRPr lang="en-US" sz="4400" b="1" dirty="0" smtClean="0"/>
          </a:p>
        </p:txBody>
      </p:sp>
      <p:sp>
        <p:nvSpPr>
          <p:cNvPr id="5" name="Titel 1"/>
          <p:cNvSpPr txBox="1">
            <a:spLocks/>
          </p:cNvSpPr>
          <p:nvPr/>
        </p:nvSpPr>
        <p:spPr>
          <a:xfrm>
            <a:off x="-784287" y="5363845"/>
            <a:ext cx="10499271" cy="110409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tabLst>
                <a:tab pos="2962275" algn="l"/>
              </a:tabLst>
            </a:pPr>
            <a:r>
              <a:rPr lang="en-US" sz="5400" i="1" dirty="0" smtClean="0"/>
              <a:t>What, you aren’t doing Agile?</a:t>
            </a: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721682">
            <a:off x="8752158" y="4650554"/>
            <a:ext cx="3262200" cy="1824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280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206402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400" dirty="0" smtClean="0">
                <a:latin typeface="+mj-lt"/>
              </a:rPr>
              <a:t>The </a:t>
            </a:r>
            <a:r>
              <a:rPr lang="de-DE" sz="4400" dirty="0" err="1" smtClean="0">
                <a:latin typeface="+mj-lt"/>
              </a:rPr>
              <a:t>root</a:t>
            </a:r>
            <a:r>
              <a:rPr lang="de-DE" sz="4400" dirty="0" smtClean="0">
                <a:latin typeface="+mj-lt"/>
              </a:rPr>
              <a:t> </a:t>
            </a:r>
            <a:r>
              <a:rPr lang="de-DE" sz="4400" dirty="0" err="1" smtClean="0">
                <a:latin typeface="+mj-lt"/>
              </a:rPr>
              <a:t>of</a:t>
            </a:r>
            <a:r>
              <a:rPr lang="de-DE" sz="4400" dirty="0" smtClean="0">
                <a:latin typeface="+mj-lt"/>
              </a:rPr>
              <a:t> all </a:t>
            </a:r>
            <a:r>
              <a:rPr lang="de-DE" sz="4400" dirty="0" err="1" smtClean="0">
                <a:latin typeface="+mj-lt"/>
              </a:rPr>
              <a:t>the</a:t>
            </a:r>
            <a:r>
              <a:rPr lang="de-DE" sz="4400" dirty="0" smtClean="0">
                <a:latin typeface="+mj-lt"/>
              </a:rPr>
              <a:t> </a:t>
            </a:r>
            <a:r>
              <a:rPr lang="de-DE" sz="4400" dirty="0" err="1" smtClean="0">
                <a:latin typeface="+mj-lt"/>
              </a:rPr>
              <a:t>evil</a:t>
            </a:r>
            <a:r>
              <a:rPr lang="de-DE" sz="4400" dirty="0">
                <a:latin typeface="+mj-lt"/>
              </a:rPr>
              <a:t> </a:t>
            </a:r>
            <a:r>
              <a:rPr lang="de-DE" sz="4400" dirty="0" smtClean="0">
                <a:latin typeface="+mj-lt"/>
              </a:rPr>
              <a:t>- Nr. </a:t>
            </a:r>
            <a:r>
              <a:rPr lang="de-DE" sz="4400" dirty="0">
                <a:latin typeface="+mj-lt"/>
              </a:rPr>
              <a:t>2</a:t>
            </a:r>
            <a:endParaRPr lang="de-DE" sz="4400" dirty="0">
              <a:latin typeface="+mj-lt"/>
            </a:endParaRPr>
          </a:p>
        </p:txBody>
      </p:sp>
      <p:sp>
        <p:nvSpPr>
          <p:cNvPr id="10" name="Titel 1"/>
          <p:cNvSpPr txBox="1">
            <a:spLocks/>
          </p:cNvSpPr>
          <p:nvPr/>
        </p:nvSpPr>
        <p:spPr>
          <a:xfrm>
            <a:off x="223345" y="1355271"/>
            <a:ext cx="11745310" cy="32493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70000"/>
              </a:lnSpc>
            </a:pPr>
            <a:r>
              <a:rPr lang="de-CH" sz="4000" dirty="0" smtClean="0"/>
              <a:t>The </a:t>
            </a:r>
            <a:r>
              <a:rPr lang="de-CH" sz="4000" dirty="0" err="1" smtClean="0"/>
              <a:t>Manifesto</a:t>
            </a:r>
            <a:r>
              <a:rPr lang="de-CH" sz="4000" dirty="0" smtClean="0"/>
              <a:t> </a:t>
            </a:r>
            <a:r>
              <a:rPr lang="de-CH" sz="4000" dirty="0" err="1" smtClean="0"/>
              <a:t>tell</a:t>
            </a:r>
            <a:r>
              <a:rPr lang="de-CH" sz="4000" dirty="0" err="1" smtClean="0"/>
              <a:t>s</a:t>
            </a:r>
            <a:r>
              <a:rPr lang="de-CH" sz="4000" dirty="0" smtClean="0"/>
              <a:t> </a:t>
            </a:r>
            <a:r>
              <a:rPr lang="de-CH" sz="4000" dirty="0" err="1" smtClean="0"/>
              <a:t>you</a:t>
            </a:r>
            <a:r>
              <a:rPr lang="de-CH" sz="4000" dirty="0" smtClean="0"/>
              <a:t> WHY </a:t>
            </a:r>
            <a:r>
              <a:rPr lang="de-CH" sz="4000" dirty="0" err="1" smtClean="0"/>
              <a:t>to</a:t>
            </a:r>
            <a:r>
              <a:rPr lang="de-CH" sz="4000" dirty="0" smtClean="0"/>
              <a:t> </a:t>
            </a:r>
            <a:r>
              <a:rPr lang="de-CH" sz="4000" dirty="0" err="1" smtClean="0"/>
              <a:t>develop</a:t>
            </a:r>
            <a:r>
              <a:rPr lang="de-CH" sz="4000" dirty="0" smtClean="0"/>
              <a:t> agile.</a:t>
            </a:r>
            <a:r>
              <a:rPr lang="en-US" sz="4000" dirty="0"/>
              <a:t/>
            </a:r>
            <a:br>
              <a:rPr lang="en-US" sz="4000" dirty="0"/>
            </a:br>
            <a:r>
              <a:rPr lang="en-US" sz="5400" b="1" dirty="0" smtClean="0"/>
              <a:t>But not HOW.</a:t>
            </a:r>
            <a:endParaRPr lang="de-CH" sz="5400" b="1" dirty="0" smtClean="0"/>
          </a:p>
        </p:txBody>
      </p:sp>
    </p:spTree>
    <p:extLst>
      <p:ext uri="{BB962C8B-B14F-4D97-AF65-F5344CB8AC3E}">
        <p14:creationId xmlns:p14="http://schemas.microsoft.com/office/powerpoint/2010/main" val="426360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206402"/>
            <a:ext cx="12192000" cy="12618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4400" dirty="0">
                <a:latin typeface="+mj-lt"/>
              </a:rPr>
              <a:t>People get nervous. </a:t>
            </a:r>
          </a:p>
          <a:p>
            <a:pPr algn="ctr"/>
            <a:r>
              <a:rPr lang="en-AU" sz="3200" dirty="0">
                <a:latin typeface="+mj-lt"/>
              </a:rPr>
              <a:t>(particularly management)</a:t>
            </a:r>
          </a:p>
        </p:txBody>
      </p:sp>
      <p:sp>
        <p:nvSpPr>
          <p:cNvPr id="4" name="Titel 1"/>
          <p:cNvSpPr txBox="1">
            <a:spLocks/>
          </p:cNvSpPr>
          <p:nvPr/>
        </p:nvSpPr>
        <p:spPr>
          <a:xfrm>
            <a:off x="3771900" y="3433081"/>
            <a:ext cx="8420100" cy="2657475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tabLst>
                <a:tab pos="2962275" algn="l"/>
              </a:tabLst>
            </a:pPr>
            <a:r>
              <a:rPr lang="en-US" sz="4000" dirty="0"/>
              <a:t>This is strange!</a:t>
            </a:r>
          </a:p>
          <a:p>
            <a:pPr algn="l"/>
            <a:r>
              <a:rPr lang="en-US" sz="4000" dirty="0"/>
              <a:t>How do we use </a:t>
            </a:r>
            <a:r>
              <a:rPr lang="en-US" sz="4000" dirty="0" smtClean="0"/>
              <a:t>this?</a:t>
            </a:r>
          </a:p>
          <a:p>
            <a:pPr algn="l"/>
            <a:endParaRPr lang="en-US" sz="1800" b="1" dirty="0" smtClean="0"/>
          </a:p>
          <a:p>
            <a:pPr algn="l">
              <a:tabLst>
                <a:tab pos="2962275" algn="l"/>
              </a:tabLst>
            </a:pPr>
            <a:r>
              <a:rPr lang="en-US" sz="4400" b="1" dirty="0" smtClean="0"/>
              <a:t>Are </a:t>
            </a:r>
            <a:r>
              <a:rPr lang="en-US" sz="4400" b="1" dirty="0" smtClean="0"/>
              <a:t>we doing </a:t>
            </a:r>
            <a:r>
              <a:rPr lang="en-US" sz="4400" b="1" dirty="0" smtClean="0"/>
              <a:t>it </a:t>
            </a:r>
            <a:r>
              <a:rPr lang="en-US" sz="4400" b="1" dirty="0" smtClean="0"/>
              <a:t>right?</a:t>
            </a:r>
          </a:p>
        </p:txBody>
      </p:sp>
      <p:sp>
        <p:nvSpPr>
          <p:cNvPr id="7" name="Titel 1"/>
          <p:cNvSpPr txBox="1">
            <a:spLocks/>
          </p:cNvSpPr>
          <p:nvPr/>
        </p:nvSpPr>
        <p:spPr>
          <a:xfrm>
            <a:off x="0" y="1916541"/>
            <a:ext cx="12344399" cy="128386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tabLst>
                <a:tab pos="2962275" algn="l"/>
              </a:tabLst>
            </a:pPr>
            <a:r>
              <a:rPr lang="en-US" sz="3600" dirty="0" smtClean="0"/>
              <a:t>We want to be cool too, but:</a:t>
            </a:r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3433082"/>
            <a:ext cx="3543300" cy="2657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424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206402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4400" dirty="0" smtClean="0">
                <a:latin typeface="+mj-lt"/>
              </a:rPr>
              <a:t>Fear sells.</a:t>
            </a:r>
            <a:endParaRPr lang="en-AU" sz="4400" dirty="0">
              <a:latin typeface="+mj-lt"/>
            </a:endParaRPr>
          </a:p>
        </p:txBody>
      </p:sp>
      <p:sp>
        <p:nvSpPr>
          <p:cNvPr id="10" name="Titel 1"/>
          <p:cNvSpPr txBox="1">
            <a:spLocks/>
          </p:cNvSpPr>
          <p:nvPr/>
        </p:nvSpPr>
        <p:spPr>
          <a:xfrm>
            <a:off x="718456" y="2378994"/>
            <a:ext cx="11473543" cy="121329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tabLst>
                <a:tab pos="2962275" algn="l"/>
              </a:tabLst>
            </a:pPr>
            <a:r>
              <a:rPr lang="en-US" sz="4400" b="1" dirty="0" smtClean="0"/>
              <a:t>New words</a:t>
            </a:r>
          </a:p>
        </p:txBody>
      </p:sp>
      <p:sp>
        <p:nvSpPr>
          <p:cNvPr id="4" name="Titel 1"/>
          <p:cNvSpPr txBox="1">
            <a:spLocks/>
          </p:cNvSpPr>
          <p:nvPr/>
        </p:nvSpPr>
        <p:spPr>
          <a:xfrm>
            <a:off x="718456" y="1606453"/>
            <a:ext cx="11473543" cy="1103201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tabLst>
                <a:tab pos="2962275" algn="l"/>
              </a:tabLst>
            </a:pPr>
            <a:r>
              <a:rPr lang="en-US" sz="4400" b="1" dirty="0" smtClean="0"/>
              <a:t>New </a:t>
            </a:r>
            <a:r>
              <a:rPr lang="en-US" sz="4400" b="1" dirty="0" smtClean="0"/>
              <a:t>roles</a:t>
            </a:r>
          </a:p>
        </p:txBody>
      </p:sp>
      <p:sp>
        <p:nvSpPr>
          <p:cNvPr id="5" name="Titel 1"/>
          <p:cNvSpPr txBox="1">
            <a:spLocks/>
          </p:cNvSpPr>
          <p:nvPr/>
        </p:nvSpPr>
        <p:spPr>
          <a:xfrm>
            <a:off x="718456" y="3168869"/>
            <a:ext cx="11473543" cy="121329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tabLst>
                <a:tab pos="2930525" algn="l"/>
              </a:tabLst>
            </a:pPr>
            <a:r>
              <a:rPr lang="en-US" sz="4400" b="1" dirty="0" smtClean="0"/>
              <a:t>New ways to plan</a:t>
            </a:r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718454" y="3932459"/>
            <a:ext cx="11473543" cy="121329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tabLst>
                <a:tab pos="2930525" algn="l"/>
              </a:tabLst>
            </a:pPr>
            <a:r>
              <a:rPr lang="en-US" sz="4400" b="1" dirty="0" smtClean="0"/>
              <a:t>New ways to measure</a:t>
            </a:r>
          </a:p>
        </p:txBody>
      </p:sp>
      <p:pic>
        <p:nvPicPr>
          <p:cNvPr id="2" name="Bild 1"/>
          <p:cNvPicPr>
            <a:picLocks noChangeAspect="1"/>
          </p:cNvPicPr>
          <p:nvPr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40000"/>
                    </a14:imgEffect>
                  </a14:imgLayer>
                </a14:imgProps>
              </a:ext>
            </a:extLst>
          </a:blip>
          <a:srcRect l="22084"/>
          <a:stretch/>
        </p:blipFill>
        <p:spPr>
          <a:xfrm>
            <a:off x="8229600" y="2104289"/>
            <a:ext cx="3962400" cy="3042743"/>
          </a:xfrm>
          <a:prstGeom prst="rect">
            <a:avLst/>
          </a:prstGeom>
        </p:spPr>
      </p:pic>
      <p:sp>
        <p:nvSpPr>
          <p:cNvPr id="8" name="Titel 1"/>
          <p:cNvSpPr txBox="1">
            <a:spLocks/>
          </p:cNvSpPr>
          <p:nvPr/>
        </p:nvSpPr>
        <p:spPr>
          <a:xfrm>
            <a:off x="718457" y="4720732"/>
            <a:ext cx="11473543" cy="121329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tabLst>
                <a:tab pos="2930525" algn="l"/>
              </a:tabLst>
            </a:pPr>
            <a:r>
              <a:rPr lang="en-US" sz="4400" b="1" dirty="0" smtClean="0"/>
              <a:t>New ways to </a:t>
            </a:r>
            <a:r>
              <a:rPr lang="en-US" sz="4400" b="1" dirty="0" smtClean="0"/>
              <a:t>manage and lead</a:t>
            </a:r>
            <a:endParaRPr lang="en-US" sz="4400" b="1" dirty="0" smtClean="0"/>
          </a:p>
        </p:txBody>
      </p:sp>
    </p:spTree>
    <p:extLst>
      <p:ext uri="{BB962C8B-B14F-4D97-AF65-F5344CB8AC3E}">
        <p14:creationId xmlns:p14="http://schemas.microsoft.com/office/powerpoint/2010/main" val="1649500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4" grpId="0"/>
      <p:bldP spid="5" grpId="0"/>
      <p:bldP spid="6" grpId="0"/>
      <p:bldP spid="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838200" y="3715599"/>
            <a:ext cx="115062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3600" b="1" dirty="0" smtClean="0">
                <a:latin typeface="+mj-lt"/>
              </a:rPr>
              <a:t>This leads to</a:t>
            </a:r>
          </a:p>
          <a:p>
            <a:pPr marL="571500" indent="-571500">
              <a:buFont typeface="Arial" charset="0"/>
              <a:buChar char="•"/>
            </a:pPr>
            <a:r>
              <a:rPr lang="en-AU" sz="3600" dirty="0" smtClean="0">
                <a:latin typeface="+mj-lt"/>
              </a:rPr>
              <a:t>Many people want to do ”it” but don</a:t>
            </a:r>
            <a:r>
              <a:rPr lang="uk-UA" sz="3600" dirty="0" smtClean="0">
                <a:latin typeface="+mj-lt"/>
              </a:rPr>
              <a:t>’</a:t>
            </a:r>
            <a:r>
              <a:rPr lang="en-AU" sz="3600" dirty="0" smtClean="0">
                <a:latin typeface="+mj-lt"/>
              </a:rPr>
              <a:t>t know how</a:t>
            </a:r>
          </a:p>
          <a:p>
            <a:pPr marL="571500" indent="-571500">
              <a:buFont typeface="Arial" charset="0"/>
              <a:buChar char="•"/>
            </a:pPr>
            <a:r>
              <a:rPr lang="en-AU" sz="3600" dirty="0" smtClean="0">
                <a:latin typeface="+mj-lt"/>
              </a:rPr>
              <a:t>The “it” is not yet defined</a:t>
            </a:r>
          </a:p>
          <a:p>
            <a:pPr marL="571500" indent="-571500">
              <a:buFont typeface="Arial" charset="0"/>
              <a:buChar char="•"/>
            </a:pPr>
            <a:r>
              <a:rPr lang="en-AU" sz="3600" dirty="0" smtClean="0">
                <a:latin typeface="+mj-lt"/>
              </a:rPr>
              <a:t>There’s no copyright or trademark</a:t>
            </a:r>
            <a:endParaRPr lang="en-AU" sz="3600" dirty="0">
              <a:latin typeface="+mj-lt"/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0" y="206402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4400" dirty="0" smtClean="0">
                <a:latin typeface="+mj-lt"/>
              </a:rPr>
              <a:t>Let’s summarize</a:t>
            </a:r>
            <a:endParaRPr lang="en-AU" sz="4400" dirty="0">
              <a:latin typeface="+mj-lt"/>
            </a:endParaRPr>
          </a:p>
        </p:txBody>
      </p:sp>
      <p:sp>
        <p:nvSpPr>
          <p:cNvPr id="10" name="Rechteck 9"/>
          <p:cNvSpPr/>
          <p:nvPr/>
        </p:nvSpPr>
        <p:spPr>
          <a:xfrm>
            <a:off x="838200" y="1191559"/>
            <a:ext cx="115062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AU" sz="3600" dirty="0" smtClean="0">
                <a:latin typeface="+mj-lt"/>
              </a:rPr>
              <a:t>We have a popular, cool new movement</a:t>
            </a:r>
          </a:p>
          <a:p>
            <a:pPr marL="571500" indent="-571500">
              <a:buFont typeface="Arial" charset="0"/>
              <a:buChar char="•"/>
            </a:pPr>
            <a:r>
              <a:rPr lang="en-AU" sz="3600" dirty="0" smtClean="0">
                <a:latin typeface="+mj-lt"/>
              </a:rPr>
              <a:t>There are many proofs that “it” really works</a:t>
            </a:r>
          </a:p>
          <a:p>
            <a:pPr marL="571500" indent="-571500">
              <a:buFont typeface="Arial" charset="0"/>
              <a:buChar char="•"/>
            </a:pPr>
            <a:r>
              <a:rPr lang="en-AU" sz="3600" dirty="0" smtClean="0">
                <a:latin typeface="+mj-lt"/>
              </a:rPr>
              <a:t>Great software has been built</a:t>
            </a:r>
          </a:p>
          <a:p>
            <a:pPr marL="571500" indent="-571500">
              <a:buFont typeface="Arial" charset="0"/>
              <a:buChar char="•"/>
            </a:pPr>
            <a:r>
              <a:rPr lang="en-AU" sz="3600" dirty="0" smtClean="0">
                <a:latin typeface="+mj-lt"/>
              </a:rPr>
              <a:t>Teams and customers are happier than before</a:t>
            </a:r>
          </a:p>
        </p:txBody>
      </p:sp>
    </p:spTree>
    <p:extLst>
      <p:ext uri="{BB962C8B-B14F-4D97-AF65-F5344CB8AC3E}">
        <p14:creationId xmlns:p14="http://schemas.microsoft.com/office/powerpoint/2010/main" val="2041454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/>
          <p:cNvSpPr txBox="1">
            <a:spLocks/>
          </p:cNvSpPr>
          <p:nvPr/>
        </p:nvSpPr>
        <p:spPr>
          <a:xfrm>
            <a:off x="0" y="1792334"/>
            <a:ext cx="12192000" cy="300826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4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AU" sz="10000" dirty="0" smtClean="0"/>
              <a:t>We teach you HOW to do “it” right</a:t>
            </a:r>
          </a:p>
          <a:p>
            <a:pPr>
              <a:lnSpc>
                <a:spcPct val="150000"/>
              </a:lnSpc>
            </a:pPr>
            <a:r>
              <a:rPr lang="en-AU" sz="6200" b="1" dirty="0" smtClean="0"/>
              <a:t>Books</a:t>
            </a:r>
            <a:endParaRPr lang="en-AU" sz="6200" b="1" dirty="0"/>
          </a:p>
          <a:p>
            <a:pPr>
              <a:lnSpc>
                <a:spcPct val="150000"/>
              </a:lnSpc>
            </a:pPr>
            <a:r>
              <a:rPr lang="en-AU" sz="6200" b="1" dirty="0" smtClean="0"/>
              <a:t>Trainings</a:t>
            </a:r>
            <a:endParaRPr lang="en-AU" sz="6200" b="1" dirty="0" smtClean="0"/>
          </a:p>
          <a:p>
            <a:pPr>
              <a:lnSpc>
                <a:spcPct val="150000"/>
              </a:lnSpc>
            </a:pPr>
            <a:r>
              <a:rPr lang="en-AU" sz="6200" b="1" dirty="0" smtClean="0"/>
              <a:t>Conferences</a:t>
            </a:r>
          </a:p>
          <a:p>
            <a:pPr>
              <a:lnSpc>
                <a:spcPct val="150000"/>
              </a:lnSpc>
            </a:pPr>
            <a:r>
              <a:rPr lang="en-AU" sz="6200" b="1" dirty="0" smtClean="0"/>
              <a:t>Consultancy</a:t>
            </a:r>
            <a:endParaRPr lang="en-AU" sz="6200" b="1" dirty="0"/>
          </a:p>
        </p:txBody>
      </p:sp>
      <p:sp>
        <p:nvSpPr>
          <p:cNvPr id="7" name="Rechteck 6"/>
          <p:cNvSpPr/>
          <p:nvPr/>
        </p:nvSpPr>
        <p:spPr>
          <a:xfrm>
            <a:off x="0" y="220669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4400" b="1" dirty="0" smtClean="0">
                <a:latin typeface="+mj-lt"/>
              </a:rPr>
              <a:t>That’s an opportunity to </a:t>
            </a:r>
            <a:r>
              <a:rPr lang="en-AU" sz="4400" b="1" dirty="0" smtClean="0">
                <a:latin typeface="+mj-lt"/>
              </a:rPr>
              <a:t>sell stuff</a:t>
            </a:r>
            <a:r>
              <a:rPr lang="en-AU" sz="4400" b="1" dirty="0" smtClean="0">
                <a:latin typeface="+mj-lt"/>
              </a:rPr>
              <a:t>!</a:t>
            </a:r>
            <a:endParaRPr lang="en-AU" sz="4400" b="1" dirty="0">
              <a:latin typeface="+mj-lt"/>
            </a:endParaRPr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20628" y="4479471"/>
            <a:ext cx="3171372" cy="2378529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Rechteck 7"/>
          <p:cNvSpPr/>
          <p:nvPr/>
        </p:nvSpPr>
        <p:spPr>
          <a:xfrm>
            <a:off x="0" y="5284014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4400" b="1" dirty="0" smtClean="0">
                <a:latin typeface="+mj-lt"/>
              </a:rPr>
              <a:t>But what’s “it”?</a:t>
            </a:r>
            <a:endParaRPr lang="en-AU" sz="44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03826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206402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400" dirty="0" err="1" smtClean="0">
                <a:latin typeface="+mj-lt"/>
              </a:rPr>
              <a:t>Evil</a:t>
            </a:r>
            <a:r>
              <a:rPr lang="de-DE" sz="4400" dirty="0" smtClean="0">
                <a:latin typeface="+mj-lt"/>
              </a:rPr>
              <a:t> Nr. 3 – The „</a:t>
            </a:r>
            <a:r>
              <a:rPr lang="de-DE" sz="4400" dirty="0" err="1" smtClean="0">
                <a:latin typeface="+mj-lt"/>
              </a:rPr>
              <a:t>it</a:t>
            </a:r>
            <a:r>
              <a:rPr lang="de-DE" sz="4400" dirty="0" smtClean="0">
                <a:latin typeface="+mj-lt"/>
              </a:rPr>
              <a:t>“</a:t>
            </a:r>
            <a:endParaRPr lang="de-DE" sz="4400" dirty="0">
              <a:latin typeface="+mj-lt"/>
            </a:endParaRPr>
          </a:p>
        </p:txBody>
      </p:sp>
      <p:sp>
        <p:nvSpPr>
          <p:cNvPr id="10" name="Titel 1"/>
          <p:cNvSpPr txBox="1">
            <a:spLocks/>
          </p:cNvSpPr>
          <p:nvPr/>
        </p:nvSpPr>
        <p:spPr>
          <a:xfrm>
            <a:off x="223345" y="1775811"/>
            <a:ext cx="11745310" cy="168690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70000"/>
              </a:lnSpc>
            </a:pPr>
            <a:r>
              <a:rPr lang="de-DE" sz="4000" dirty="0" err="1"/>
              <a:t>Manifesto</a:t>
            </a:r>
            <a:r>
              <a:rPr lang="de-DE" sz="4000" dirty="0"/>
              <a:t> </a:t>
            </a:r>
            <a:r>
              <a:rPr lang="de-DE" sz="4000" dirty="0" err="1"/>
              <a:t>for</a:t>
            </a:r>
            <a:r>
              <a:rPr lang="de-DE" sz="4000" dirty="0"/>
              <a:t> Agile Software Development</a:t>
            </a:r>
          </a:p>
          <a:p>
            <a:pPr>
              <a:lnSpc>
                <a:spcPct val="170000"/>
              </a:lnSpc>
            </a:pPr>
            <a:r>
              <a:rPr lang="de-DE" sz="7000" dirty="0"/>
              <a:t>p</a:t>
            </a:r>
            <a:r>
              <a:rPr lang="en-US" sz="7000" dirty="0" err="1" smtClean="0"/>
              <a:t>eople</a:t>
            </a:r>
            <a:r>
              <a:rPr lang="en-US" sz="7000" dirty="0" smtClean="0"/>
              <a:t> call it</a:t>
            </a:r>
          </a:p>
        </p:txBody>
      </p:sp>
      <p:sp>
        <p:nvSpPr>
          <p:cNvPr id="5" name="Titel 1"/>
          <p:cNvSpPr txBox="1">
            <a:spLocks/>
          </p:cNvSpPr>
          <p:nvPr/>
        </p:nvSpPr>
        <p:spPr>
          <a:xfrm>
            <a:off x="0" y="3147404"/>
            <a:ext cx="12192000" cy="164531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70000"/>
              </a:lnSpc>
            </a:pPr>
            <a:r>
              <a:rPr lang="en-US" sz="4400" b="1" dirty="0" smtClean="0"/>
              <a:t>Agile Manifesto</a:t>
            </a:r>
          </a:p>
        </p:txBody>
      </p:sp>
    </p:spTree>
    <p:extLst>
      <p:ext uri="{BB962C8B-B14F-4D97-AF65-F5344CB8AC3E}">
        <p14:creationId xmlns:p14="http://schemas.microsoft.com/office/powerpoint/2010/main" val="150722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2527299"/>
            <a:ext cx="12192000" cy="2126344"/>
          </a:xfrm>
        </p:spPr>
        <p:txBody>
          <a:bodyPr>
            <a:normAutofit/>
          </a:bodyPr>
          <a:lstStyle/>
          <a:p>
            <a:r>
              <a:rPr lang="en-AU" sz="4400" dirty="0" smtClean="0"/>
              <a:t>This talk </a:t>
            </a:r>
            <a:r>
              <a:rPr lang="en-AU" sz="4400" dirty="0" smtClean="0"/>
              <a:t>is </a:t>
            </a:r>
            <a:r>
              <a:rPr lang="en-AU" sz="4400" dirty="0" smtClean="0"/>
              <a:t>highly </a:t>
            </a:r>
            <a:r>
              <a:rPr lang="en-AU" sz="4400" dirty="0" smtClean="0"/>
              <a:t>inspired by </a:t>
            </a:r>
            <a:r>
              <a:rPr lang="en-AU" dirty="0" smtClean="0"/>
              <a:t/>
            </a:r>
            <a:br>
              <a:rPr lang="en-AU" dirty="0" smtClean="0"/>
            </a:br>
            <a:r>
              <a:rPr lang="en-AU" sz="4000" dirty="0" smtClean="0"/>
              <a:t>Dave Thomas, </a:t>
            </a:r>
            <a:r>
              <a:rPr lang="en-US" sz="4000" dirty="0"/>
              <a:t>Martin </a:t>
            </a:r>
            <a:r>
              <a:rPr lang="en-US" sz="4000" dirty="0" smtClean="0"/>
              <a:t>Fowler, Neal Ford and Dan North</a:t>
            </a:r>
            <a:endParaRPr lang="en-AU" sz="4000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4914899"/>
            <a:ext cx="9144000" cy="1470383"/>
          </a:xfrm>
        </p:spPr>
        <p:txBody>
          <a:bodyPr>
            <a:normAutofit lnSpcReduction="10000"/>
          </a:bodyPr>
          <a:lstStyle/>
          <a:p>
            <a:endParaRPr lang="de-DE" dirty="0" smtClean="0"/>
          </a:p>
          <a:p>
            <a:r>
              <a:rPr lang="de-DE" sz="3200" dirty="0" err="1"/>
              <a:t>t</a:t>
            </a:r>
            <a:r>
              <a:rPr lang="de-DE" sz="3200" dirty="0" err="1" smtClean="0"/>
              <a:t>hanks</a:t>
            </a:r>
            <a:r>
              <a:rPr lang="de-DE" sz="3200" dirty="0" smtClean="0"/>
              <a:t> </a:t>
            </a:r>
          </a:p>
          <a:p>
            <a:r>
              <a:rPr lang="de-DE" sz="3200" dirty="0" smtClean="0">
                <a:solidFill>
                  <a:srgbClr val="FF0000"/>
                </a:solidFill>
              </a:rPr>
              <a:t>&lt;3</a:t>
            </a:r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 rotWithShape="1">
          <a:blip r:embed="rId2"/>
          <a:srcRect l="21279" t="28095" r="18721" b="37580"/>
          <a:stretch/>
        </p:blipFill>
        <p:spPr>
          <a:xfrm>
            <a:off x="4691742" y="920617"/>
            <a:ext cx="2808516" cy="1606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685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623" y="1555469"/>
            <a:ext cx="6660315" cy="2756718"/>
          </a:xfrm>
          <a:prstGeom prst="rect">
            <a:avLst/>
          </a:prstGeom>
        </p:spPr>
      </p:pic>
      <p:pic>
        <p:nvPicPr>
          <p:cNvPr id="4" name="Bild 3"/>
          <p:cNvPicPr>
            <a:picLocks noChangeAspect="1"/>
          </p:cNvPicPr>
          <p:nvPr/>
        </p:nvPicPr>
        <p:blipFill rotWithShape="1">
          <a:blip r:embed="rId2"/>
          <a:srcRect r="10439"/>
          <a:stretch/>
        </p:blipFill>
        <p:spPr>
          <a:xfrm>
            <a:off x="4651954" y="4891814"/>
            <a:ext cx="1538262" cy="1640984"/>
          </a:xfrm>
          <a:prstGeom prst="rect">
            <a:avLst/>
          </a:prstGeom>
        </p:spPr>
      </p:pic>
      <p:sp>
        <p:nvSpPr>
          <p:cNvPr id="5" name="Ovale Legende 4"/>
          <p:cNvSpPr/>
          <p:nvPr/>
        </p:nvSpPr>
        <p:spPr>
          <a:xfrm>
            <a:off x="6319154" y="4343403"/>
            <a:ext cx="3069771" cy="1289958"/>
          </a:xfrm>
          <a:prstGeom prst="wedgeEllipseCallout">
            <a:avLst>
              <a:gd name="adj1" fmla="val -52412"/>
              <a:gd name="adj2" fmla="val 43513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Hi, I’m the </a:t>
            </a:r>
          </a:p>
          <a:p>
            <a:pPr algn="ctr"/>
            <a:r>
              <a:rPr lang="en-US" sz="2000" dirty="0" smtClean="0"/>
              <a:t>agile Manifesto</a:t>
            </a:r>
            <a:endParaRPr lang="en-US" sz="2000" dirty="0"/>
          </a:p>
        </p:txBody>
      </p:sp>
      <p:sp>
        <p:nvSpPr>
          <p:cNvPr id="6" name="Rechteck 5"/>
          <p:cNvSpPr/>
          <p:nvPr/>
        </p:nvSpPr>
        <p:spPr>
          <a:xfrm>
            <a:off x="0" y="206402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400" dirty="0" smtClean="0">
                <a:latin typeface="+mj-lt"/>
              </a:rPr>
              <a:t>agile </a:t>
            </a:r>
            <a:r>
              <a:rPr lang="de-DE" sz="4400" dirty="0" err="1" smtClean="0">
                <a:latin typeface="+mj-lt"/>
              </a:rPr>
              <a:t>is</a:t>
            </a:r>
            <a:r>
              <a:rPr lang="de-DE" sz="4400" dirty="0" smtClean="0">
                <a:latin typeface="+mj-lt"/>
              </a:rPr>
              <a:t> an </a:t>
            </a:r>
            <a:r>
              <a:rPr lang="de-DE" sz="4400" dirty="0" err="1" smtClean="0">
                <a:latin typeface="+mj-lt"/>
              </a:rPr>
              <a:t>adjective</a:t>
            </a:r>
            <a:r>
              <a:rPr lang="de-DE" sz="4400" dirty="0" smtClean="0">
                <a:latin typeface="+mj-lt"/>
              </a:rPr>
              <a:t>.</a:t>
            </a:r>
            <a:endParaRPr lang="de-DE" sz="4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929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206402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4400" dirty="0" smtClean="0">
                <a:latin typeface="+mj-lt"/>
              </a:rPr>
              <a:t>Adjectives </a:t>
            </a:r>
            <a:r>
              <a:rPr lang="en-AU" sz="4400" dirty="0" smtClean="0">
                <a:latin typeface="+mj-lt"/>
              </a:rPr>
              <a:t>don’t sell.</a:t>
            </a:r>
            <a:endParaRPr lang="en-AU" sz="4400" dirty="0">
              <a:latin typeface="+mj-lt"/>
            </a:endParaRPr>
          </a:p>
        </p:txBody>
      </p:sp>
      <p:sp>
        <p:nvSpPr>
          <p:cNvPr id="10" name="Titel 1"/>
          <p:cNvSpPr txBox="1">
            <a:spLocks/>
          </p:cNvSpPr>
          <p:nvPr/>
        </p:nvSpPr>
        <p:spPr>
          <a:xfrm>
            <a:off x="0" y="975843"/>
            <a:ext cx="12192000" cy="140473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 smtClean="0"/>
              <a:t>Nouns sell.</a:t>
            </a:r>
          </a:p>
        </p:txBody>
      </p:sp>
      <p:sp>
        <p:nvSpPr>
          <p:cNvPr id="5" name="Rechteck 4"/>
          <p:cNvSpPr/>
          <p:nvPr/>
        </p:nvSpPr>
        <p:spPr>
          <a:xfrm>
            <a:off x="0" y="2659306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CH" sz="4400" dirty="0" smtClean="0">
                <a:latin typeface="+mj-lt"/>
              </a:rPr>
              <a:t>So, </a:t>
            </a:r>
            <a:r>
              <a:rPr lang="de-CH" sz="4400" dirty="0" err="1" smtClean="0">
                <a:latin typeface="+mj-lt"/>
              </a:rPr>
              <a:t>they</a:t>
            </a:r>
            <a:r>
              <a:rPr lang="de-CH" sz="4400" dirty="0" smtClean="0">
                <a:latin typeface="+mj-lt"/>
              </a:rPr>
              <a:t> </a:t>
            </a:r>
            <a:r>
              <a:rPr lang="de-CH" sz="4400" dirty="0" err="1" smtClean="0">
                <a:latin typeface="+mj-lt"/>
              </a:rPr>
              <a:t>converted</a:t>
            </a:r>
            <a:r>
              <a:rPr lang="de-CH" sz="4400" dirty="0" smtClean="0">
                <a:latin typeface="+mj-lt"/>
              </a:rPr>
              <a:t> </a:t>
            </a:r>
            <a:r>
              <a:rPr lang="de-CH" sz="4400" dirty="0">
                <a:latin typeface="+mj-lt"/>
              </a:rPr>
              <a:t>agile </a:t>
            </a:r>
            <a:r>
              <a:rPr lang="de-CH" sz="4400" dirty="0" err="1">
                <a:latin typeface="+mj-lt"/>
              </a:rPr>
              <a:t>into</a:t>
            </a:r>
            <a:r>
              <a:rPr lang="de-CH" sz="4400" dirty="0">
                <a:latin typeface="+mj-lt"/>
              </a:rPr>
              <a:t> a </a:t>
            </a:r>
            <a:r>
              <a:rPr lang="de-CH" sz="4400" dirty="0" err="1" smtClean="0">
                <a:latin typeface="+mj-lt"/>
              </a:rPr>
              <a:t>noun</a:t>
            </a:r>
            <a:r>
              <a:rPr lang="de-CH" sz="4400" dirty="0" smtClean="0">
                <a:latin typeface="+mj-lt"/>
              </a:rPr>
              <a:t>.</a:t>
            </a:r>
            <a:endParaRPr lang="de-CH" sz="4400" dirty="0">
              <a:latin typeface="+mj-lt"/>
            </a:endParaRPr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0" y="3935189"/>
            <a:ext cx="12191999" cy="2922811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 fontScale="5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70000"/>
              </a:lnSpc>
            </a:pPr>
            <a:r>
              <a:rPr lang="en-US" sz="4400" i="1" dirty="0" smtClean="0"/>
              <a:t>Agile Alliance</a:t>
            </a:r>
          </a:p>
          <a:p>
            <a:pPr>
              <a:lnSpc>
                <a:spcPct val="170000"/>
              </a:lnSpc>
            </a:pPr>
            <a:r>
              <a:rPr lang="en-US" sz="4400" i="1" dirty="0"/>
              <a:t>How to do Agile</a:t>
            </a:r>
          </a:p>
          <a:p>
            <a:pPr>
              <a:lnSpc>
                <a:spcPct val="170000"/>
              </a:lnSpc>
            </a:pPr>
            <a:r>
              <a:rPr lang="en-US" sz="4400" i="1" dirty="0" smtClean="0"/>
              <a:t>Agile for Dummies</a:t>
            </a:r>
          </a:p>
          <a:p>
            <a:pPr>
              <a:lnSpc>
                <a:spcPct val="170000"/>
              </a:lnSpc>
            </a:pPr>
            <a:r>
              <a:rPr lang="en-US" sz="4400" i="1" dirty="0" smtClean="0"/>
              <a:t>Scaling Agile</a:t>
            </a:r>
          </a:p>
          <a:p>
            <a:pPr>
              <a:lnSpc>
                <a:spcPct val="170000"/>
              </a:lnSpc>
            </a:pPr>
            <a:r>
              <a:rPr lang="en-US" sz="4400" i="1" dirty="0" smtClean="0"/>
              <a:t>Agile this, Agile that</a:t>
            </a:r>
            <a:r>
              <a:rPr lang="is-IS" sz="4400" i="1" dirty="0" smtClean="0"/>
              <a:t>…</a:t>
            </a:r>
            <a:endParaRPr lang="en-US" sz="4400" i="1" dirty="0" smtClean="0"/>
          </a:p>
          <a:p>
            <a:pPr>
              <a:lnSpc>
                <a:spcPct val="170000"/>
              </a:lnSpc>
            </a:pPr>
            <a:endParaRPr lang="en-US" sz="4400" i="1" dirty="0" smtClean="0"/>
          </a:p>
        </p:txBody>
      </p:sp>
    </p:spTree>
    <p:extLst>
      <p:ext uri="{BB962C8B-B14F-4D97-AF65-F5344CB8AC3E}">
        <p14:creationId xmlns:p14="http://schemas.microsoft.com/office/powerpoint/2010/main" val="1940615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5" grpId="0"/>
      <p:bldP spid="6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 1"/>
          <p:cNvPicPr>
            <a:picLocks noChangeAspect="1"/>
          </p:cNvPicPr>
          <p:nvPr/>
        </p:nvPicPr>
        <p:blipFill>
          <a:blip r:embed="rId2">
            <a:alphaModFix amt="34000"/>
          </a:blip>
          <a:stretch>
            <a:fillRect/>
          </a:stretch>
        </p:blipFill>
        <p:spPr>
          <a:xfrm>
            <a:off x="1176558" y="-52394"/>
            <a:ext cx="9838883" cy="6910394"/>
          </a:xfrm>
          <a:prstGeom prst="rect">
            <a:avLst/>
          </a:prstGeom>
        </p:spPr>
      </p:pic>
      <p:sp>
        <p:nvSpPr>
          <p:cNvPr id="3" name="Rechteck 2"/>
          <p:cNvSpPr/>
          <p:nvPr/>
        </p:nvSpPr>
        <p:spPr>
          <a:xfrm>
            <a:off x="0" y="206402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CH" sz="4400" dirty="0" err="1">
                <a:latin typeface="+mj-lt"/>
              </a:rPr>
              <a:t>They</a:t>
            </a:r>
            <a:r>
              <a:rPr lang="de-CH" sz="4400" dirty="0">
                <a:latin typeface="+mj-lt"/>
              </a:rPr>
              <a:t> </a:t>
            </a:r>
            <a:r>
              <a:rPr lang="de-CH" sz="4400" dirty="0" err="1">
                <a:latin typeface="+mj-lt"/>
              </a:rPr>
              <a:t>succeeded</a:t>
            </a:r>
            <a:r>
              <a:rPr lang="de-CH" sz="4400" dirty="0">
                <a:latin typeface="+mj-lt"/>
              </a:rPr>
              <a:t>.</a:t>
            </a:r>
          </a:p>
        </p:txBody>
      </p:sp>
      <p:sp>
        <p:nvSpPr>
          <p:cNvPr id="5" name="Rechteck 4"/>
          <p:cNvSpPr/>
          <p:nvPr/>
        </p:nvSpPr>
        <p:spPr>
          <a:xfrm>
            <a:off x="6859699" y="2739847"/>
            <a:ext cx="4410887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CH" sz="4400" b="1" dirty="0"/>
              <a:t>Agile</a:t>
            </a:r>
            <a:r>
              <a:rPr lang="de-CH" sz="4400" dirty="0"/>
              <a:t> </a:t>
            </a:r>
            <a:r>
              <a:rPr lang="de-CH" sz="4400" dirty="0" err="1"/>
              <a:t>became</a:t>
            </a:r>
            <a:r>
              <a:rPr lang="de-CH" sz="4400" dirty="0"/>
              <a:t> </a:t>
            </a:r>
            <a:endParaRPr lang="de-CH" sz="4400" dirty="0" smtClean="0"/>
          </a:p>
          <a:p>
            <a:r>
              <a:rPr lang="de-CH" sz="4400" dirty="0" smtClean="0"/>
              <a:t>a </a:t>
            </a:r>
            <a:r>
              <a:rPr lang="de-CH" sz="4400" dirty="0" err="1"/>
              <a:t>marketing</a:t>
            </a:r>
            <a:r>
              <a:rPr lang="de-CH" sz="4400" dirty="0"/>
              <a:t> </a:t>
            </a:r>
            <a:r>
              <a:rPr lang="de-CH" sz="4400" dirty="0" err="1"/>
              <a:t>term</a:t>
            </a:r>
            <a:r>
              <a:rPr lang="de-CH" sz="4400" dirty="0"/>
              <a:t>.</a:t>
            </a:r>
            <a:endParaRPr lang="en-AU" sz="4400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3">
            <a:alphaModFix amt="39000"/>
          </a:blip>
          <a:stretch>
            <a:fillRect/>
          </a:stretch>
        </p:blipFill>
        <p:spPr>
          <a:xfrm rot="20515165">
            <a:off x="5373927" y="5484211"/>
            <a:ext cx="1444143" cy="1444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279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206402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4400" dirty="0" smtClean="0">
                <a:latin typeface="+mj-lt"/>
              </a:rPr>
              <a:t>Agile is the brand</a:t>
            </a:r>
            <a:endParaRPr lang="en-AU" sz="4400" dirty="0">
              <a:latin typeface="+mj-lt"/>
            </a:endParaRPr>
          </a:p>
        </p:txBody>
      </p:sp>
      <p:sp>
        <p:nvSpPr>
          <p:cNvPr id="10" name="Titel 1"/>
          <p:cNvSpPr txBox="1">
            <a:spLocks/>
          </p:cNvSpPr>
          <p:nvPr/>
        </p:nvSpPr>
        <p:spPr>
          <a:xfrm>
            <a:off x="0" y="2315932"/>
            <a:ext cx="12192000" cy="140473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 smtClean="0"/>
              <a:t>What is the </a:t>
            </a:r>
            <a:r>
              <a:rPr lang="en-US" sz="5400" dirty="0" smtClean="0"/>
              <a:t>product it sells?</a:t>
            </a:r>
            <a:endParaRPr lang="en-US" sz="5400" dirty="0" smtClean="0"/>
          </a:p>
        </p:txBody>
      </p:sp>
    </p:spTree>
    <p:extLst>
      <p:ext uri="{BB962C8B-B14F-4D97-AF65-F5344CB8AC3E}">
        <p14:creationId xmlns:p14="http://schemas.microsoft.com/office/powerpoint/2010/main" val="1684533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44847"/>
            <a:ext cx="4849586" cy="3695384"/>
          </a:xfrm>
          <a:prstGeom prst="rect">
            <a:avLst/>
          </a:prstGeom>
        </p:spPr>
      </p:pic>
      <p:sp>
        <p:nvSpPr>
          <p:cNvPr id="3" name="Rechteck 2"/>
          <p:cNvSpPr/>
          <p:nvPr/>
        </p:nvSpPr>
        <p:spPr>
          <a:xfrm>
            <a:off x="5703565" y="1467677"/>
            <a:ext cx="3032223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CH" sz="4000" dirty="0" err="1" smtClean="0">
                <a:latin typeface="+mj-lt"/>
              </a:rPr>
              <a:t>Scrum</a:t>
            </a:r>
            <a:endParaRPr lang="de-CH" sz="4000" dirty="0" smtClean="0">
              <a:latin typeface="+mj-lt"/>
            </a:endParaRPr>
          </a:p>
          <a:p>
            <a:r>
              <a:rPr lang="de-CH" sz="4000" dirty="0" smtClean="0">
                <a:latin typeface="+mj-lt"/>
              </a:rPr>
              <a:t>Kanban</a:t>
            </a:r>
          </a:p>
          <a:p>
            <a:r>
              <a:rPr lang="de-CH" sz="4000" dirty="0" err="1">
                <a:latin typeface="+mj-lt"/>
              </a:rPr>
              <a:t>SAFe</a:t>
            </a:r>
            <a:endParaRPr lang="de-CH" sz="4000" dirty="0">
              <a:latin typeface="+mj-lt"/>
            </a:endParaRPr>
          </a:p>
          <a:p>
            <a:r>
              <a:rPr lang="de-CH" sz="4000" dirty="0" smtClean="0">
                <a:latin typeface="+mj-lt"/>
              </a:rPr>
              <a:t>TDD</a:t>
            </a:r>
          </a:p>
          <a:p>
            <a:r>
              <a:rPr lang="de-CH" sz="4000" dirty="0" err="1" smtClean="0">
                <a:latin typeface="+mj-lt"/>
              </a:rPr>
              <a:t>GitFlow</a:t>
            </a:r>
            <a:endParaRPr lang="de-CH" sz="4000" dirty="0" smtClean="0">
              <a:latin typeface="+mj-lt"/>
            </a:endParaRPr>
          </a:p>
          <a:p>
            <a:r>
              <a:rPr lang="de-CH" sz="4000" dirty="0" smtClean="0">
                <a:latin typeface="+mj-lt"/>
              </a:rPr>
              <a:t>Pull Request</a:t>
            </a:r>
            <a:endParaRPr lang="en-US" sz="4000" dirty="0">
              <a:latin typeface="+mj-lt"/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9176663" y="1446873"/>
            <a:ext cx="2481937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CH" sz="4000" dirty="0" err="1" smtClean="0">
                <a:latin typeface="+mj-lt"/>
              </a:rPr>
              <a:t>Jira</a:t>
            </a:r>
            <a:endParaRPr lang="de-CH" sz="4000" dirty="0" smtClean="0">
              <a:latin typeface="+mj-lt"/>
            </a:endParaRPr>
          </a:p>
          <a:p>
            <a:r>
              <a:rPr lang="de-CH" sz="4000" dirty="0" smtClean="0">
                <a:latin typeface="+mj-lt"/>
              </a:rPr>
              <a:t>Wiki</a:t>
            </a:r>
          </a:p>
          <a:p>
            <a:r>
              <a:rPr lang="de-CH" sz="4000" dirty="0" smtClean="0">
                <a:latin typeface="+mj-lt"/>
              </a:rPr>
              <a:t>CI</a:t>
            </a:r>
          </a:p>
          <a:p>
            <a:r>
              <a:rPr lang="de-CH" sz="4000" dirty="0" smtClean="0">
                <a:latin typeface="+mj-lt"/>
              </a:rPr>
              <a:t>Docker</a:t>
            </a:r>
          </a:p>
          <a:p>
            <a:r>
              <a:rPr lang="de-CH" sz="4000" dirty="0" smtClean="0">
                <a:latin typeface="+mj-lt"/>
              </a:rPr>
              <a:t>Jenkins</a:t>
            </a:r>
          </a:p>
          <a:p>
            <a:r>
              <a:rPr lang="de-CH" sz="4000" dirty="0" err="1" smtClean="0">
                <a:latin typeface="+mj-lt"/>
              </a:rPr>
              <a:t>Slack</a:t>
            </a:r>
            <a:endParaRPr lang="de-CH" sz="4000" dirty="0" smtClean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80107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8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206402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4400" dirty="0">
                <a:latin typeface="+mj-lt"/>
              </a:rPr>
              <a:t>Remember the first value of the Manifesto?</a:t>
            </a:r>
          </a:p>
        </p:txBody>
      </p:sp>
      <p:sp>
        <p:nvSpPr>
          <p:cNvPr id="2" name="Rechteck 1"/>
          <p:cNvSpPr/>
          <p:nvPr/>
        </p:nvSpPr>
        <p:spPr>
          <a:xfrm>
            <a:off x="0" y="1758434"/>
            <a:ext cx="12192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000" i="1" dirty="0" smtClean="0">
                <a:latin typeface="+mj-lt"/>
              </a:rPr>
              <a:t>„</a:t>
            </a:r>
            <a:r>
              <a:rPr lang="de-DE" sz="4000" i="1" dirty="0" err="1" smtClean="0">
                <a:latin typeface="+mj-lt"/>
              </a:rPr>
              <a:t>Individuals</a:t>
            </a:r>
            <a:r>
              <a:rPr lang="de-DE" sz="4000" i="1" dirty="0" smtClean="0">
                <a:latin typeface="+mj-lt"/>
              </a:rPr>
              <a:t> </a:t>
            </a:r>
            <a:r>
              <a:rPr lang="de-DE" sz="4000" i="1" dirty="0" err="1">
                <a:latin typeface="+mj-lt"/>
              </a:rPr>
              <a:t>and</a:t>
            </a:r>
            <a:r>
              <a:rPr lang="de-DE" sz="4000" i="1" dirty="0">
                <a:latin typeface="+mj-lt"/>
              </a:rPr>
              <a:t> Interactions </a:t>
            </a:r>
            <a:r>
              <a:rPr lang="de-DE" sz="4000" i="1" dirty="0" err="1">
                <a:latin typeface="+mj-lt"/>
              </a:rPr>
              <a:t>over</a:t>
            </a:r>
            <a:r>
              <a:rPr lang="de-DE" sz="4000" i="1" dirty="0">
                <a:latin typeface="+mj-lt"/>
              </a:rPr>
              <a:t> </a:t>
            </a:r>
            <a:r>
              <a:rPr lang="de-DE" sz="4000" i="1" dirty="0" err="1">
                <a:latin typeface="+mj-lt"/>
              </a:rPr>
              <a:t>Processes</a:t>
            </a:r>
            <a:r>
              <a:rPr lang="de-DE" sz="4000" i="1" dirty="0">
                <a:latin typeface="+mj-lt"/>
              </a:rPr>
              <a:t> </a:t>
            </a:r>
            <a:r>
              <a:rPr lang="de-DE" sz="4000" i="1" dirty="0" err="1">
                <a:latin typeface="+mj-lt"/>
              </a:rPr>
              <a:t>and</a:t>
            </a:r>
            <a:r>
              <a:rPr lang="de-DE" sz="4000" i="1" dirty="0">
                <a:latin typeface="+mj-lt"/>
              </a:rPr>
              <a:t> </a:t>
            </a:r>
            <a:r>
              <a:rPr lang="de-DE" sz="4000" i="1" dirty="0" smtClean="0">
                <a:latin typeface="+mj-lt"/>
              </a:rPr>
              <a:t>Tools“</a:t>
            </a:r>
            <a:endParaRPr lang="en-US" sz="4000" i="1" dirty="0">
              <a:latin typeface="+mj-lt"/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0" y="3307042"/>
            <a:ext cx="121920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000" dirty="0" err="1">
                <a:latin typeface="+mj-lt"/>
              </a:rPr>
              <a:t>g</a:t>
            </a:r>
            <a:r>
              <a:rPr lang="de-DE" sz="4000" dirty="0" err="1" smtClean="0">
                <a:latin typeface="+mj-lt"/>
              </a:rPr>
              <a:t>oogle</a:t>
            </a:r>
            <a:r>
              <a:rPr lang="de-DE" sz="4000" dirty="0" smtClean="0">
                <a:latin typeface="+mj-lt"/>
              </a:rPr>
              <a:t> </a:t>
            </a:r>
            <a:r>
              <a:rPr lang="de-DE" sz="4000" dirty="0" err="1" smtClean="0">
                <a:latin typeface="+mj-lt"/>
              </a:rPr>
              <a:t>it</a:t>
            </a:r>
            <a:r>
              <a:rPr lang="de-DE" sz="4000" dirty="0" smtClean="0">
                <a:latin typeface="+mj-lt"/>
              </a:rPr>
              <a:t>:</a:t>
            </a:r>
          </a:p>
          <a:p>
            <a:pPr algn="ctr">
              <a:lnSpc>
                <a:spcPct val="150000"/>
              </a:lnSpc>
            </a:pPr>
            <a:r>
              <a:rPr lang="de-DE" sz="4000" dirty="0" smtClean="0">
                <a:latin typeface="+mj-lt"/>
              </a:rPr>
              <a:t>„Agile </a:t>
            </a:r>
            <a:r>
              <a:rPr lang="de-DE" sz="4000" dirty="0" err="1" smtClean="0">
                <a:latin typeface="+mj-lt"/>
              </a:rPr>
              <a:t>Process</a:t>
            </a:r>
            <a:r>
              <a:rPr lang="de-DE" sz="4000" dirty="0" smtClean="0">
                <a:latin typeface="+mj-lt"/>
              </a:rPr>
              <a:t>“	 </a:t>
            </a:r>
            <a:r>
              <a:rPr lang="de-DE" sz="4000" dirty="0" smtClean="0">
                <a:latin typeface="+mj-lt"/>
              </a:rPr>
              <a:t>+</a:t>
            </a:r>
            <a:r>
              <a:rPr lang="tr-TR" sz="4000" dirty="0" smtClean="0">
                <a:latin typeface="+mj-lt"/>
              </a:rPr>
              <a:t>50’000'000</a:t>
            </a:r>
            <a:endParaRPr lang="tr-TR" sz="4000" dirty="0" smtClean="0">
              <a:latin typeface="+mj-lt"/>
            </a:endParaRPr>
          </a:p>
          <a:p>
            <a:pPr algn="ctr"/>
            <a:r>
              <a:rPr lang="de-DE" sz="4000" dirty="0" smtClean="0">
                <a:latin typeface="+mj-lt"/>
              </a:rPr>
              <a:t>„Agile Tools“  </a:t>
            </a:r>
            <a:r>
              <a:rPr lang="de-DE" sz="4000" dirty="0">
                <a:latin typeface="+mj-lt"/>
              </a:rPr>
              <a:t>	</a:t>
            </a:r>
            <a:r>
              <a:rPr lang="de-DE" sz="4000" dirty="0" smtClean="0">
                <a:latin typeface="+mj-lt"/>
              </a:rPr>
              <a:t> </a:t>
            </a:r>
            <a:r>
              <a:rPr lang="de-DE" sz="4000" dirty="0" smtClean="0">
                <a:latin typeface="+mj-lt"/>
              </a:rPr>
              <a:t>+</a:t>
            </a:r>
            <a:r>
              <a:rPr lang="tr-TR" sz="4000" dirty="0" smtClean="0">
                <a:latin typeface="+mj-lt"/>
              </a:rPr>
              <a:t>45’000'000</a:t>
            </a:r>
            <a:endParaRPr lang="en-US" sz="4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37738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206402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4400" dirty="0" smtClean="0">
                <a:latin typeface="+mj-lt"/>
              </a:rPr>
              <a:t>The Agile product.</a:t>
            </a:r>
            <a:endParaRPr lang="en-AU" sz="4400" dirty="0">
              <a:latin typeface="+mj-lt"/>
            </a:endParaRPr>
          </a:p>
        </p:txBody>
      </p:sp>
      <p:sp>
        <p:nvSpPr>
          <p:cNvPr id="10" name="Titel 1"/>
          <p:cNvSpPr txBox="1">
            <a:spLocks/>
          </p:cNvSpPr>
          <p:nvPr/>
        </p:nvSpPr>
        <p:spPr>
          <a:xfrm>
            <a:off x="0" y="2132892"/>
            <a:ext cx="12192000" cy="323920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210000"/>
              </a:lnSpc>
            </a:pPr>
            <a:r>
              <a:rPr lang="en-US" sz="4000" dirty="0"/>
              <a:t>b</a:t>
            </a:r>
            <a:r>
              <a:rPr lang="en-US" sz="4000" dirty="0" smtClean="0"/>
              <a:t>uy tools.</a:t>
            </a:r>
          </a:p>
          <a:p>
            <a:pPr>
              <a:lnSpc>
                <a:spcPct val="210000"/>
              </a:lnSpc>
            </a:pPr>
            <a:r>
              <a:rPr lang="en-US" sz="4000" dirty="0" smtClean="0"/>
              <a:t>adapt processes</a:t>
            </a:r>
            <a:r>
              <a:rPr lang="en-US" sz="4000" b="1" dirty="0" smtClean="0"/>
              <a:t>.</a:t>
            </a:r>
          </a:p>
          <a:p>
            <a:pPr>
              <a:lnSpc>
                <a:spcPct val="210000"/>
              </a:lnSpc>
            </a:pPr>
            <a:r>
              <a:rPr lang="en-US" sz="4400" b="1" dirty="0" smtClean="0"/>
              <a:t>BE FASTER.</a:t>
            </a:r>
          </a:p>
        </p:txBody>
      </p:sp>
    </p:spTree>
    <p:extLst>
      <p:ext uri="{BB962C8B-B14F-4D97-AF65-F5344CB8AC3E}">
        <p14:creationId xmlns:p14="http://schemas.microsoft.com/office/powerpoint/2010/main" val="217326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/>
          <p:cNvPicPr>
            <a:picLocks noChangeAspect="1"/>
          </p:cNvPicPr>
          <p:nvPr/>
        </p:nvPicPr>
        <p:blipFill rotWithShape="1">
          <a:blip r:embed="rId2"/>
          <a:srcRect l="12170"/>
          <a:stretch/>
        </p:blipFill>
        <p:spPr>
          <a:xfrm>
            <a:off x="7119258" y="2428790"/>
            <a:ext cx="5072742" cy="4429210"/>
          </a:xfrm>
          <a:prstGeom prst="rect">
            <a:avLst/>
          </a:prstGeom>
        </p:spPr>
      </p:pic>
      <p:sp>
        <p:nvSpPr>
          <p:cNvPr id="6" name="Rechteck 5"/>
          <p:cNvSpPr/>
          <p:nvPr/>
        </p:nvSpPr>
        <p:spPr>
          <a:xfrm>
            <a:off x="0" y="206402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4400" dirty="0" smtClean="0">
                <a:latin typeface="+mj-lt"/>
              </a:rPr>
              <a:t>What’s next?</a:t>
            </a:r>
            <a:endParaRPr lang="en-AU" sz="4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63240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>
          <a:xfrm>
            <a:off x="0" y="206402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4400" dirty="0" smtClean="0">
                <a:latin typeface="+mj-lt"/>
              </a:rPr>
              <a:t>Every industry wants to grow.</a:t>
            </a:r>
            <a:endParaRPr lang="en-AU" sz="4400" dirty="0">
              <a:latin typeface="+mj-lt"/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0" y="1758434"/>
            <a:ext cx="12192000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400" dirty="0" smtClean="0">
                <a:latin typeface="+mj-lt"/>
              </a:rPr>
              <a:t>The agile </a:t>
            </a:r>
            <a:r>
              <a:rPr lang="de-DE" sz="4400" dirty="0" err="1" smtClean="0">
                <a:latin typeface="+mj-lt"/>
              </a:rPr>
              <a:t>practices</a:t>
            </a:r>
            <a:r>
              <a:rPr lang="de-DE" sz="4400" dirty="0" smtClean="0">
                <a:latin typeface="+mj-lt"/>
              </a:rPr>
              <a:t> like XP </a:t>
            </a:r>
            <a:r>
              <a:rPr lang="de-DE" sz="4400" dirty="0" err="1" smtClean="0">
                <a:latin typeface="+mj-lt"/>
              </a:rPr>
              <a:t>and</a:t>
            </a:r>
            <a:r>
              <a:rPr lang="de-DE" sz="4400" dirty="0" smtClean="0">
                <a:latin typeface="+mj-lt"/>
              </a:rPr>
              <a:t> </a:t>
            </a:r>
            <a:r>
              <a:rPr lang="de-DE" sz="4400" dirty="0" err="1" smtClean="0">
                <a:latin typeface="+mj-lt"/>
              </a:rPr>
              <a:t>Scrum</a:t>
            </a:r>
            <a:r>
              <a:rPr lang="de-DE" sz="4400" dirty="0" smtClean="0">
                <a:latin typeface="+mj-lt"/>
              </a:rPr>
              <a:t> </a:t>
            </a:r>
          </a:p>
          <a:p>
            <a:pPr algn="ctr"/>
            <a:r>
              <a:rPr lang="de-DE" sz="4400" dirty="0" err="1" smtClean="0">
                <a:latin typeface="+mj-lt"/>
              </a:rPr>
              <a:t>were</a:t>
            </a:r>
            <a:r>
              <a:rPr lang="de-DE" sz="4400" dirty="0" smtClean="0">
                <a:latin typeface="+mj-lt"/>
              </a:rPr>
              <a:t> </a:t>
            </a:r>
            <a:r>
              <a:rPr lang="de-DE" sz="4400" dirty="0" err="1" smtClean="0">
                <a:latin typeface="+mj-lt"/>
              </a:rPr>
              <a:t>designed</a:t>
            </a:r>
            <a:r>
              <a:rPr lang="de-DE" sz="4400" dirty="0" smtClean="0">
                <a:latin typeface="+mj-lt"/>
              </a:rPr>
              <a:t> </a:t>
            </a:r>
            <a:r>
              <a:rPr lang="de-DE" sz="4400" dirty="0" err="1" smtClean="0">
                <a:latin typeface="+mj-lt"/>
              </a:rPr>
              <a:t>for</a:t>
            </a:r>
            <a:r>
              <a:rPr lang="de-DE" sz="4400" dirty="0" smtClean="0">
                <a:latin typeface="+mj-lt"/>
              </a:rPr>
              <a:t> </a:t>
            </a:r>
            <a:r>
              <a:rPr lang="de-DE" sz="4400" dirty="0" err="1" smtClean="0">
                <a:latin typeface="+mj-lt"/>
              </a:rPr>
              <a:t>small</a:t>
            </a:r>
            <a:r>
              <a:rPr lang="de-DE" sz="4400" dirty="0" smtClean="0">
                <a:latin typeface="+mj-lt"/>
              </a:rPr>
              <a:t> </a:t>
            </a:r>
            <a:r>
              <a:rPr lang="de-DE" sz="4400" dirty="0" err="1" smtClean="0">
                <a:latin typeface="+mj-lt"/>
              </a:rPr>
              <a:t>teams</a:t>
            </a:r>
            <a:r>
              <a:rPr lang="de-DE" sz="4400" dirty="0" smtClean="0">
                <a:latin typeface="+mj-lt"/>
              </a:rPr>
              <a:t>.</a:t>
            </a:r>
            <a:endParaRPr lang="en-US" sz="3600" i="1" dirty="0">
              <a:latin typeface="+mj-lt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0" y="3853934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400" b="1" dirty="0" smtClean="0">
                <a:latin typeface="+mj-lt"/>
              </a:rPr>
              <a:t>But </a:t>
            </a:r>
            <a:r>
              <a:rPr lang="de-DE" sz="4400" b="1" dirty="0" err="1" smtClean="0">
                <a:latin typeface="+mj-lt"/>
              </a:rPr>
              <a:t>the</a:t>
            </a:r>
            <a:r>
              <a:rPr lang="de-DE" sz="4400" b="1" dirty="0" smtClean="0">
                <a:latin typeface="+mj-lt"/>
              </a:rPr>
              <a:t> </a:t>
            </a:r>
            <a:r>
              <a:rPr lang="de-DE" sz="4400" b="1" dirty="0" err="1" smtClean="0">
                <a:latin typeface="+mj-lt"/>
              </a:rPr>
              <a:t>money</a:t>
            </a:r>
            <a:r>
              <a:rPr lang="de-DE" sz="4400" b="1" dirty="0" smtClean="0">
                <a:latin typeface="+mj-lt"/>
              </a:rPr>
              <a:t> </a:t>
            </a:r>
            <a:r>
              <a:rPr lang="de-DE" sz="4400" b="1" dirty="0" err="1" smtClean="0">
                <a:latin typeface="+mj-lt"/>
              </a:rPr>
              <a:t>is</a:t>
            </a:r>
            <a:r>
              <a:rPr lang="de-DE" sz="4400" b="1" dirty="0" smtClean="0">
                <a:latin typeface="+mj-lt"/>
              </a:rPr>
              <a:t> in </a:t>
            </a:r>
            <a:r>
              <a:rPr lang="de-DE" sz="4400" b="1" dirty="0" err="1" smtClean="0">
                <a:latin typeface="+mj-lt"/>
              </a:rPr>
              <a:t>the</a:t>
            </a:r>
            <a:r>
              <a:rPr lang="de-DE" sz="4400" b="1" dirty="0" smtClean="0">
                <a:latin typeface="+mj-lt"/>
              </a:rPr>
              <a:t> </a:t>
            </a:r>
            <a:r>
              <a:rPr lang="de-DE" sz="4400" b="1" dirty="0" err="1" smtClean="0">
                <a:latin typeface="+mj-lt"/>
              </a:rPr>
              <a:t>big</a:t>
            </a:r>
            <a:r>
              <a:rPr lang="de-DE" sz="4400" b="1" dirty="0" smtClean="0">
                <a:latin typeface="+mj-lt"/>
              </a:rPr>
              <a:t> </a:t>
            </a:r>
            <a:r>
              <a:rPr lang="de-DE" sz="4400" b="1" dirty="0" err="1" smtClean="0">
                <a:latin typeface="+mj-lt"/>
              </a:rPr>
              <a:t>companies</a:t>
            </a:r>
            <a:r>
              <a:rPr lang="de-DE" sz="4400" b="1" dirty="0" smtClean="0">
                <a:latin typeface="+mj-lt"/>
              </a:rPr>
              <a:t>.</a:t>
            </a:r>
            <a:endParaRPr lang="en-US" sz="3600" b="1" i="1" dirty="0">
              <a:latin typeface="+mj-lt"/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0" y="4887604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4400" dirty="0">
                <a:latin typeface="+mj-lt"/>
              </a:rPr>
              <a:t>Let’s scale it!</a:t>
            </a:r>
          </a:p>
        </p:txBody>
      </p:sp>
    </p:spTree>
    <p:extLst>
      <p:ext uri="{BB962C8B-B14F-4D97-AF65-F5344CB8AC3E}">
        <p14:creationId xmlns:p14="http://schemas.microsoft.com/office/powerpoint/2010/main" val="89960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 7"/>
          <p:cNvPicPr>
            <a:picLocks noChangeAspect="1"/>
          </p:cNvPicPr>
          <p:nvPr/>
        </p:nvPicPr>
        <p:blipFill>
          <a:blip r:embed="rId2">
            <a:alphaModFix amt="18000"/>
          </a:blip>
          <a:stretch>
            <a:fillRect/>
          </a:stretch>
        </p:blipFill>
        <p:spPr>
          <a:xfrm>
            <a:off x="4750141" y="1010074"/>
            <a:ext cx="7296376" cy="5470071"/>
          </a:xfrm>
          <a:prstGeom prst="rect">
            <a:avLst/>
          </a:prstGeom>
        </p:spPr>
      </p:pic>
      <p:sp>
        <p:nvSpPr>
          <p:cNvPr id="3" name="Rechteck 2"/>
          <p:cNvSpPr/>
          <p:nvPr/>
        </p:nvSpPr>
        <p:spPr>
          <a:xfrm>
            <a:off x="0" y="206402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4400" dirty="0" smtClean="0">
                <a:latin typeface="+mj-lt"/>
              </a:rPr>
              <a:t>You need an Agile Organization</a:t>
            </a:r>
            <a:endParaRPr lang="en-AU" sz="4400" dirty="0">
              <a:latin typeface="+mj-lt"/>
            </a:endParaRPr>
          </a:p>
        </p:txBody>
      </p:sp>
      <p:sp>
        <p:nvSpPr>
          <p:cNvPr id="10" name="Titel 1"/>
          <p:cNvSpPr txBox="1">
            <a:spLocks/>
          </p:cNvSpPr>
          <p:nvPr/>
        </p:nvSpPr>
        <p:spPr>
          <a:xfrm>
            <a:off x="996042" y="2378994"/>
            <a:ext cx="11195957" cy="115248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tabLst>
                <a:tab pos="2962275" algn="l"/>
              </a:tabLst>
            </a:pPr>
            <a:r>
              <a:rPr lang="en-US" sz="4400" dirty="0" smtClean="0"/>
              <a:t>Agile Requirements Engineering</a:t>
            </a:r>
          </a:p>
        </p:txBody>
      </p:sp>
      <p:sp>
        <p:nvSpPr>
          <p:cNvPr id="4" name="Titel 1"/>
          <p:cNvSpPr txBox="1">
            <a:spLocks/>
          </p:cNvSpPr>
          <p:nvPr/>
        </p:nvSpPr>
        <p:spPr>
          <a:xfrm>
            <a:off x="996042" y="1606453"/>
            <a:ext cx="11195957" cy="1047909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tabLst>
                <a:tab pos="2962275" algn="l"/>
              </a:tabLst>
            </a:pPr>
            <a:r>
              <a:rPr lang="en-US" sz="4400" dirty="0" smtClean="0"/>
              <a:t>Agile </a:t>
            </a:r>
            <a:r>
              <a:rPr lang="en-US" sz="4400" dirty="0" smtClean="0"/>
              <a:t>Management (3.0)</a:t>
            </a:r>
          </a:p>
        </p:txBody>
      </p:sp>
      <p:sp>
        <p:nvSpPr>
          <p:cNvPr id="5" name="Titel 1"/>
          <p:cNvSpPr txBox="1">
            <a:spLocks/>
          </p:cNvSpPr>
          <p:nvPr/>
        </p:nvSpPr>
        <p:spPr>
          <a:xfrm>
            <a:off x="996042" y="3168869"/>
            <a:ext cx="11195957" cy="115248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tabLst>
                <a:tab pos="2930525" algn="l"/>
              </a:tabLst>
            </a:pPr>
            <a:r>
              <a:rPr lang="en-US" sz="4400" dirty="0" smtClean="0"/>
              <a:t>Agile Testing</a:t>
            </a:r>
          </a:p>
        </p:txBody>
      </p:sp>
      <p:sp>
        <p:nvSpPr>
          <p:cNvPr id="6" name="Titel 1"/>
          <p:cNvSpPr txBox="1">
            <a:spLocks/>
          </p:cNvSpPr>
          <p:nvPr/>
        </p:nvSpPr>
        <p:spPr>
          <a:xfrm>
            <a:off x="996042" y="4035970"/>
            <a:ext cx="11195957" cy="115248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tabLst>
                <a:tab pos="2930525" algn="l"/>
              </a:tabLst>
            </a:pPr>
            <a:r>
              <a:rPr lang="en-US" sz="4400" dirty="0" smtClean="0"/>
              <a:t>Agile Architecture</a:t>
            </a:r>
          </a:p>
        </p:txBody>
      </p:sp>
      <p:sp>
        <p:nvSpPr>
          <p:cNvPr id="7" name="Titel 1"/>
          <p:cNvSpPr txBox="1">
            <a:spLocks/>
          </p:cNvSpPr>
          <p:nvPr/>
        </p:nvSpPr>
        <p:spPr>
          <a:xfrm>
            <a:off x="996043" y="4835858"/>
            <a:ext cx="11195957" cy="115248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tabLst>
                <a:tab pos="2930525" algn="l"/>
              </a:tabLst>
            </a:pPr>
            <a:r>
              <a:rPr lang="en-US" sz="4400" dirty="0" smtClean="0"/>
              <a:t>Agile Integration and Delivery</a:t>
            </a:r>
          </a:p>
        </p:txBody>
      </p:sp>
    </p:spTree>
    <p:extLst>
      <p:ext uri="{BB962C8B-B14F-4D97-AF65-F5344CB8AC3E}">
        <p14:creationId xmlns:p14="http://schemas.microsoft.com/office/powerpoint/2010/main" val="1185555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4" grpId="0"/>
      <p:bldP spid="5" grpId="0"/>
      <p:bldP spid="6" grpId="0"/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15309" y="851341"/>
            <a:ext cx="11540359" cy="3336542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dirty="0" smtClean="0"/>
              <a:t>We need to separate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b="1" dirty="0" smtClean="0"/>
              <a:t>the implementation of something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from</a:t>
            </a:r>
            <a:br>
              <a:rPr lang="en-US" dirty="0" smtClean="0"/>
            </a:br>
            <a:r>
              <a:rPr lang="en-US" b="1" dirty="0" smtClean="0"/>
              <a:t>the specification of something.</a:t>
            </a:r>
            <a:endParaRPr lang="en-US" b="1" dirty="0"/>
          </a:p>
        </p:txBody>
      </p:sp>
      <p:sp>
        <p:nvSpPr>
          <p:cNvPr id="3" name="Titel 1"/>
          <p:cNvSpPr txBox="1">
            <a:spLocks/>
          </p:cNvSpPr>
          <p:nvPr/>
        </p:nvSpPr>
        <p:spPr>
          <a:xfrm>
            <a:off x="315309" y="4824249"/>
            <a:ext cx="11540359" cy="68267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 smtClean="0"/>
              <a:t>And we all know how hard that is.</a:t>
            </a:r>
            <a:endParaRPr 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1917541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206402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400" dirty="0" err="1" smtClean="0">
                <a:latin typeface="+mj-lt"/>
              </a:rPr>
              <a:t>When</a:t>
            </a:r>
            <a:r>
              <a:rPr lang="de-DE" sz="4400" dirty="0" smtClean="0">
                <a:latin typeface="+mj-lt"/>
              </a:rPr>
              <a:t> </a:t>
            </a:r>
            <a:r>
              <a:rPr lang="de-DE" sz="4400" dirty="0" err="1" smtClean="0">
                <a:latin typeface="+mj-lt"/>
              </a:rPr>
              <a:t>faith</a:t>
            </a:r>
            <a:r>
              <a:rPr lang="de-DE" sz="4400" dirty="0" smtClean="0">
                <a:latin typeface="+mj-lt"/>
              </a:rPr>
              <a:t> </a:t>
            </a:r>
            <a:r>
              <a:rPr lang="de-DE" sz="4400" dirty="0" err="1" smtClean="0">
                <a:latin typeface="+mj-lt"/>
              </a:rPr>
              <a:t>becomes</a:t>
            </a:r>
            <a:r>
              <a:rPr lang="de-DE" sz="4400" dirty="0" smtClean="0">
                <a:latin typeface="+mj-lt"/>
              </a:rPr>
              <a:t> </a:t>
            </a:r>
            <a:r>
              <a:rPr lang="de-DE" sz="4400" dirty="0" err="1" smtClean="0">
                <a:latin typeface="+mj-lt"/>
              </a:rPr>
              <a:t>religion</a:t>
            </a:r>
            <a:endParaRPr lang="de-DE" sz="4400" dirty="0">
              <a:latin typeface="+mj-lt"/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1344010" y="2068187"/>
            <a:ext cx="9503979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de-DE" sz="3200" b="1" i="1" dirty="0" err="1" smtClean="0">
                <a:latin typeface="+mj-lt"/>
              </a:rPr>
              <a:t>Processes</a:t>
            </a:r>
            <a:r>
              <a:rPr lang="de-DE" sz="3200" b="1" i="1" dirty="0" smtClean="0">
                <a:latin typeface="+mj-lt"/>
              </a:rPr>
              <a:t> </a:t>
            </a:r>
            <a:r>
              <a:rPr lang="de-DE" sz="3200" b="1" i="1" dirty="0" err="1">
                <a:latin typeface="+mj-lt"/>
              </a:rPr>
              <a:t>and</a:t>
            </a:r>
            <a:r>
              <a:rPr lang="de-DE" sz="3200" b="1" i="1" dirty="0">
                <a:latin typeface="+mj-lt"/>
              </a:rPr>
              <a:t> </a:t>
            </a:r>
            <a:r>
              <a:rPr lang="de-DE" sz="3200" b="1" i="1" dirty="0" smtClean="0">
                <a:latin typeface="+mj-lt"/>
              </a:rPr>
              <a:t>Tools </a:t>
            </a:r>
            <a:r>
              <a:rPr lang="de-DE" sz="3200" i="1" dirty="0" err="1" smtClean="0">
                <a:latin typeface="+mj-lt"/>
              </a:rPr>
              <a:t>over</a:t>
            </a:r>
            <a:r>
              <a:rPr lang="de-DE" sz="3200" i="1" dirty="0" smtClean="0">
                <a:latin typeface="+mj-lt"/>
              </a:rPr>
              <a:t> </a:t>
            </a:r>
            <a:r>
              <a:rPr lang="de-DE" sz="3200" i="1" dirty="0" err="1">
                <a:latin typeface="+mj-lt"/>
              </a:rPr>
              <a:t>Individuals</a:t>
            </a:r>
            <a:r>
              <a:rPr lang="de-DE" sz="3200" i="1" dirty="0">
                <a:latin typeface="+mj-lt"/>
              </a:rPr>
              <a:t> </a:t>
            </a:r>
            <a:r>
              <a:rPr lang="de-DE" sz="3200" i="1" dirty="0" err="1">
                <a:latin typeface="+mj-lt"/>
              </a:rPr>
              <a:t>and</a:t>
            </a:r>
            <a:r>
              <a:rPr lang="de-DE" sz="3200" i="1" dirty="0">
                <a:latin typeface="+mj-lt"/>
              </a:rPr>
              <a:t> Interactions </a:t>
            </a:r>
            <a:r>
              <a:rPr lang="de-DE" sz="3200" dirty="0">
                <a:latin typeface="+mj-lt"/>
              </a:rPr>
              <a:t/>
            </a:r>
            <a:br>
              <a:rPr lang="de-DE" sz="3200" dirty="0">
                <a:latin typeface="+mj-lt"/>
              </a:rPr>
            </a:br>
            <a:r>
              <a:rPr lang="de-DE" sz="3200" b="1" i="1" dirty="0" err="1">
                <a:latin typeface="+mj-lt"/>
              </a:rPr>
              <a:t>Comprehensive</a:t>
            </a:r>
            <a:r>
              <a:rPr lang="de-DE" sz="3200" b="1" i="1" dirty="0">
                <a:latin typeface="+mj-lt"/>
              </a:rPr>
              <a:t> </a:t>
            </a:r>
            <a:r>
              <a:rPr lang="de-DE" sz="3200" b="1" i="1" dirty="0" err="1">
                <a:latin typeface="+mj-lt"/>
              </a:rPr>
              <a:t>Documentation</a:t>
            </a:r>
            <a:r>
              <a:rPr lang="de-DE" sz="3200" b="1" i="1" dirty="0">
                <a:latin typeface="+mj-lt"/>
              </a:rPr>
              <a:t> </a:t>
            </a:r>
            <a:r>
              <a:rPr lang="de-DE" sz="3200" i="1" dirty="0" err="1" smtClean="0">
                <a:latin typeface="+mj-lt"/>
              </a:rPr>
              <a:t>over</a:t>
            </a:r>
            <a:r>
              <a:rPr lang="de-DE" sz="3200" i="1" dirty="0" smtClean="0">
                <a:latin typeface="+mj-lt"/>
              </a:rPr>
              <a:t> Working </a:t>
            </a:r>
            <a:r>
              <a:rPr lang="de-DE" sz="3200" i="1" dirty="0" smtClean="0">
                <a:latin typeface="+mj-lt"/>
              </a:rPr>
              <a:t>Software</a:t>
            </a:r>
            <a:endParaRPr lang="de-DE" sz="3200" i="1" dirty="0">
              <a:latin typeface="+mj-lt"/>
            </a:endParaRPr>
          </a:p>
          <a:p>
            <a:pPr>
              <a:lnSpc>
                <a:spcPct val="150000"/>
              </a:lnSpc>
            </a:pPr>
            <a:r>
              <a:rPr lang="de-DE" sz="3200" b="1" i="1" dirty="0" err="1">
                <a:latin typeface="+mj-lt"/>
              </a:rPr>
              <a:t>Contract</a:t>
            </a:r>
            <a:r>
              <a:rPr lang="de-DE" sz="3200" b="1" i="1" dirty="0">
                <a:latin typeface="+mj-lt"/>
              </a:rPr>
              <a:t> </a:t>
            </a:r>
            <a:r>
              <a:rPr lang="de-DE" sz="3200" b="1" i="1" dirty="0" err="1">
                <a:latin typeface="+mj-lt"/>
              </a:rPr>
              <a:t>Negotiation</a:t>
            </a:r>
            <a:r>
              <a:rPr lang="de-DE" sz="3200" b="1" i="1" dirty="0">
                <a:latin typeface="+mj-lt"/>
              </a:rPr>
              <a:t> </a:t>
            </a:r>
            <a:r>
              <a:rPr lang="de-DE" sz="3200" b="1" i="1" dirty="0" smtClean="0">
                <a:latin typeface="+mj-lt"/>
              </a:rPr>
              <a:t> </a:t>
            </a:r>
            <a:r>
              <a:rPr lang="de-DE" sz="3200" i="1" dirty="0" err="1" smtClean="0"/>
              <a:t>over</a:t>
            </a:r>
            <a:r>
              <a:rPr lang="de-DE" sz="3200" i="1" dirty="0" smtClean="0"/>
              <a:t> </a:t>
            </a:r>
            <a:r>
              <a:rPr lang="de-DE" sz="3200" i="1" dirty="0" smtClean="0">
                <a:latin typeface="+mj-lt"/>
              </a:rPr>
              <a:t>Customer </a:t>
            </a:r>
            <a:r>
              <a:rPr lang="de-DE" sz="3200" i="1" dirty="0" err="1" smtClean="0">
                <a:latin typeface="+mj-lt"/>
              </a:rPr>
              <a:t>Collaboration</a:t>
            </a:r>
            <a:r>
              <a:rPr lang="de-DE" sz="3200" i="1" dirty="0" smtClean="0">
                <a:latin typeface="+mj-lt"/>
              </a:rPr>
              <a:t>,</a:t>
            </a:r>
            <a:r>
              <a:rPr lang="de-DE" sz="3200" i="1" dirty="0">
                <a:latin typeface="+mj-lt"/>
              </a:rPr>
              <a:t> </a:t>
            </a:r>
            <a:r>
              <a:rPr lang="de-DE" sz="3200" i="1" dirty="0" err="1" smtClean="0">
                <a:latin typeface="+mj-lt"/>
              </a:rPr>
              <a:t>and</a:t>
            </a:r>
            <a:r>
              <a:rPr lang="de-DE" sz="3200" dirty="0">
                <a:latin typeface="+mj-lt"/>
              </a:rPr>
              <a:t/>
            </a:r>
            <a:br>
              <a:rPr lang="de-DE" sz="3200" dirty="0">
                <a:latin typeface="+mj-lt"/>
              </a:rPr>
            </a:br>
            <a:r>
              <a:rPr lang="de-DE" sz="3200" b="1" i="1" dirty="0" err="1" smtClean="0">
                <a:latin typeface="+mj-lt"/>
              </a:rPr>
              <a:t>Following</a:t>
            </a:r>
            <a:r>
              <a:rPr lang="de-DE" sz="3200" b="1" i="1" dirty="0" smtClean="0">
                <a:latin typeface="+mj-lt"/>
              </a:rPr>
              <a:t> </a:t>
            </a:r>
            <a:r>
              <a:rPr lang="de-DE" sz="3200" b="1" i="1" dirty="0">
                <a:latin typeface="+mj-lt"/>
              </a:rPr>
              <a:t>a </a:t>
            </a:r>
            <a:r>
              <a:rPr lang="de-DE" sz="3200" b="1" i="1" dirty="0" smtClean="0">
                <a:latin typeface="+mj-lt"/>
              </a:rPr>
              <a:t>Plan </a:t>
            </a:r>
            <a:r>
              <a:rPr lang="de-DE" sz="3200" i="1" dirty="0" err="1" smtClean="0">
                <a:latin typeface="+mj-lt"/>
              </a:rPr>
              <a:t>over</a:t>
            </a:r>
            <a:r>
              <a:rPr lang="de-DE" sz="3200" i="1" dirty="0">
                <a:latin typeface="+mj-lt"/>
              </a:rPr>
              <a:t> </a:t>
            </a:r>
            <a:r>
              <a:rPr lang="de-DE" sz="3200" i="1" dirty="0" err="1">
                <a:latin typeface="+mj-lt"/>
              </a:rPr>
              <a:t>Responding</a:t>
            </a:r>
            <a:r>
              <a:rPr lang="de-DE" sz="3200" i="1" dirty="0">
                <a:latin typeface="+mj-lt"/>
              </a:rPr>
              <a:t> </a:t>
            </a:r>
            <a:r>
              <a:rPr lang="de-DE" sz="3200" i="1" dirty="0" err="1">
                <a:latin typeface="+mj-lt"/>
              </a:rPr>
              <a:t>to</a:t>
            </a:r>
            <a:r>
              <a:rPr lang="de-DE" sz="3200" i="1" dirty="0">
                <a:latin typeface="+mj-lt"/>
              </a:rPr>
              <a:t> </a:t>
            </a:r>
            <a:r>
              <a:rPr lang="de-DE" sz="3200" i="1" dirty="0" smtClean="0">
                <a:latin typeface="+mj-lt"/>
              </a:rPr>
              <a:t>Change</a:t>
            </a:r>
            <a:endParaRPr lang="en-US" sz="3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86359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206402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4400" dirty="0">
                <a:latin typeface="+mj-lt"/>
              </a:rPr>
              <a:t>Agile has become an industry.</a:t>
            </a:r>
          </a:p>
        </p:txBody>
      </p:sp>
      <p:sp>
        <p:nvSpPr>
          <p:cNvPr id="10" name="Titel 1"/>
          <p:cNvSpPr txBox="1">
            <a:spLocks/>
          </p:cNvSpPr>
          <p:nvPr/>
        </p:nvSpPr>
        <p:spPr>
          <a:xfrm>
            <a:off x="0" y="1793454"/>
            <a:ext cx="12192000" cy="163558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 smtClean="0"/>
              <a:t>The values </a:t>
            </a:r>
            <a:r>
              <a:rPr lang="en-US" sz="5400" b="1" dirty="0" smtClean="0"/>
              <a:t>and principles</a:t>
            </a:r>
          </a:p>
          <a:p>
            <a:r>
              <a:rPr lang="en-US" sz="5400" b="1" dirty="0" smtClean="0"/>
              <a:t>have </a:t>
            </a:r>
            <a:r>
              <a:rPr lang="en-US" sz="5400" b="1" dirty="0" smtClean="0"/>
              <a:t>been totally lost.</a:t>
            </a:r>
          </a:p>
        </p:txBody>
      </p:sp>
      <p:sp>
        <p:nvSpPr>
          <p:cNvPr id="6" name="Abgerundete rechteckige Legende 5"/>
          <p:cNvSpPr/>
          <p:nvPr/>
        </p:nvSpPr>
        <p:spPr>
          <a:xfrm>
            <a:off x="326571" y="3902529"/>
            <a:ext cx="4702629" cy="2662053"/>
          </a:xfrm>
          <a:prstGeom prst="wedgeRoundRectCallout">
            <a:avLst>
              <a:gd name="adj1" fmla="val -56747"/>
              <a:gd name="adj2" fmla="val 18451"/>
              <a:gd name="adj3" fmla="val 16667"/>
            </a:avLst>
          </a:prstGeom>
          <a:noFill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146050"/>
            <a:r>
              <a:rPr lang="de-DE" sz="2800" i="1" dirty="0">
                <a:solidFill>
                  <a:srgbClr val="222222"/>
                </a:solidFill>
                <a:latin typeface="+mj-lt"/>
              </a:rPr>
              <a:t>A </a:t>
            </a:r>
            <a:r>
              <a:rPr lang="de-DE" sz="2800" i="1" dirty="0" err="1">
                <a:solidFill>
                  <a:srgbClr val="222222"/>
                </a:solidFill>
                <a:latin typeface="+mj-lt"/>
              </a:rPr>
              <a:t>word</a:t>
            </a:r>
            <a:r>
              <a:rPr lang="de-DE" sz="28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2800" i="1" dirty="0" err="1">
                <a:solidFill>
                  <a:srgbClr val="222222"/>
                </a:solidFill>
                <a:latin typeface="+mj-lt"/>
              </a:rPr>
              <a:t>that</a:t>
            </a:r>
            <a:r>
              <a:rPr lang="de-DE" sz="28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2800" i="1" dirty="0" err="1">
                <a:solidFill>
                  <a:srgbClr val="222222"/>
                </a:solidFill>
                <a:latin typeface="+mj-lt"/>
              </a:rPr>
              <a:t>is</a:t>
            </a:r>
            <a:r>
              <a:rPr lang="de-DE" sz="28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2800" i="1" dirty="0" err="1">
                <a:solidFill>
                  <a:srgbClr val="222222"/>
                </a:solidFill>
                <a:latin typeface="+mj-lt"/>
              </a:rPr>
              <a:t>abused</a:t>
            </a:r>
            <a:r>
              <a:rPr lang="de-DE" sz="2800" i="1" dirty="0">
                <a:solidFill>
                  <a:srgbClr val="222222"/>
                </a:solidFill>
                <a:latin typeface="+mj-lt"/>
              </a:rPr>
              <a:t> in </a:t>
            </a:r>
          </a:p>
          <a:p>
            <a:pPr marL="146050"/>
            <a:r>
              <a:rPr lang="de-DE" sz="2800" i="1" dirty="0" err="1" smtClean="0">
                <a:solidFill>
                  <a:srgbClr val="222222"/>
                </a:solidFill>
                <a:latin typeface="+mj-lt"/>
              </a:rPr>
              <a:t>this</a:t>
            </a:r>
            <a:r>
              <a:rPr lang="de-DE" sz="2800" i="1" dirty="0" smtClean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2800" i="1" dirty="0" err="1" smtClean="0">
                <a:solidFill>
                  <a:srgbClr val="222222"/>
                </a:solidFill>
                <a:latin typeface="+mj-lt"/>
              </a:rPr>
              <a:t>way</a:t>
            </a:r>
            <a:r>
              <a:rPr lang="de-DE" sz="2800" i="1" dirty="0" smtClean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2800" i="1" dirty="0" err="1" smtClean="0">
                <a:solidFill>
                  <a:srgbClr val="222222"/>
                </a:solidFill>
                <a:latin typeface="+mj-lt"/>
              </a:rPr>
              <a:t>becomes</a:t>
            </a:r>
            <a:r>
              <a:rPr lang="de-DE" sz="2800" i="1" dirty="0" smtClean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2800" i="1" dirty="0" err="1" smtClean="0">
                <a:solidFill>
                  <a:srgbClr val="222222"/>
                </a:solidFill>
                <a:latin typeface="+mj-lt"/>
              </a:rPr>
              <a:t>useless</a:t>
            </a:r>
            <a:r>
              <a:rPr lang="de-DE" sz="2800" i="1" dirty="0" smtClean="0">
                <a:solidFill>
                  <a:srgbClr val="222222"/>
                </a:solidFill>
                <a:latin typeface="+mj-lt"/>
              </a:rPr>
              <a:t>.</a:t>
            </a:r>
            <a:endParaRPr lang="de-DE" sz="4400" i="1" dirty="0" smtClean="0">
              <a:solidFill>
                <a:srgbClr val="222222"/>
              </a:solidFill>
              <a:latin typeface="+mj-lt"/>
            </a:endParaRPr>
          </a:p>
          <a:p>
            <a:pPr marL="146050"/>
            <a:r>
              <a:rPr lang="de-DE" sz="2800" i="1" dirty="0" err="1" smtClean="0">
                <a:solidFill>
                  <a:srgbClr val="222222"/>
                </a:solidFill>
                <a:latin typeface="+mj-lt"/>
              </a:rPr>
              <a:t>It</a:t>
            </a:r>
            <a:r>
              <a:rPr lang="de-DE" sz="2800" i="1" dirty="0" smtClean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2800" i="1" dirty="0" err="1" smtClean="0">
                <a:solidFill>
                  <a:srgbClr val="222222"/>
                </a:solidFill>
                <a:latin typeface="+mj-lt"/>
              </a:rPr>
              <a:t>stops</a:t>
            </a:r>
            <a:r>
              <a:rPr lang="de-DE" sz="2800" i="1" dirty="0" smtClean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2800" i="1" dirty="0" err="1" smtClean="0">
                <a:solidFill>
                  <a:srgbClr val="222222"/>
                </a:solidFill>
                <a:latin typeface="+mj-lt"/>
              </a:rPr>
              <a:t>having</a:t>
            </a:r>
            <a:r>
              <a:rPr lang="de-DE" sz="2800" i="1" dirty="0" smtClean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2800" i="1" dirty="0" err="1" smtClean="0">
                <a:solidFill>
                  <a:srgbClr val="222222"/>
                </a:solidFill>
                <a:latin typeface="+mj-lt"/>
              </a:rPr>
              <a:t>meaning</a:t>
            </a:r>
            <a:r>
              <a:rPr lang="de-DE" sz="2800" i="1" dirty="0" smtClean="0">
                <a:solidFill>
                  <a:srgbClr val="222222"/>
                </a:solidFill>
                <a:latin typeface="+mj-lt"/>
              </a:rPr>
              <a:t> </a:t>
            </a:r>
          </a:p>
          <a:p>
            <a:pPr marL="146050"/>
            <a:r>
              <a:rPr lang="de-DE" sz="2800" i="1" dirty="0" err="1" smtClean="0">
                <a:solidFill>
                  <a:srgbClr val="222222"/>
                </a:solidFill>
                <a:latin typeface="+mj-lt"/>
              </a:rPr>
              <a:t>as</a:t>
            </a:r>
            <a:r>
              <a:rPr lang="de-DE" sz="2800" i="1" dirty="0" smtClean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2800" i="1" dirty="0" err="1" smtClean="0">
                <a:solidFill>
                  <a:srgbClr val="222222"/>
                </a:solidFill>
                <a:latin typeface="+mj-lt"/>
              </a:rPr>
              <a:t>it</a:t>
            </a:r>
            <a:r>
              <a:rPr lang="de-DE" sz="2800" i="1" dirty="0" smtClean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2800" i="1" dirty="0" err="1" smtClean="0">
                <a:solidFill>
                  <a:srgbClr val="222222"/>
                </a:solidFill>
                <a:latin typeface="+mj-lt"/>
              </a:rPr>
              <a:t>transitions</a:t>
            </a:r>
            <a:r>
              <a:rPr lang="de-DE" sz="2800" i="1" dirty="0" smtClean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2800" i="1" dirty="0" err="1" smtClean="0">
                <a:solidFill>
                  <a:srgbClr val="222222"/>
                </a:solidFill>
                <a:latin typeface="+mj-lt"/>
              </a:rPr>
              <a:t>into</a:t>
            </a:r>
            <a:r>
              <a:rPr lang="de-DE" sz="2800" i="1" dirty="0" smtClean="0">
                <a:solidFill>
                  <a:srgbClr val="222222"/>
                </a:solidFill>
                <a:latin typeface="+mj-lt"/>
              </a:rPr>
              <a:t> a </a:t>
            </a:r>
            <a:r>
              <a:rPr lang="de-DE" sz="2800" i="1" dirty="0" err="1" smtClean="0">
                <a:solidFill>
                  <a:srgbClr val="222222"/>
                </a:solidFill>
                <a:latin typeface="+mj-lt"/>
              </a:rPr>
              <a:t>brand</a:t>
            </a:r>
            <a:r>
              <a:rPr lang="de-DE" sz="2800" i="1" dirty="0" smtClean="0">
                <a:solidFill>
                  <a:srgbClr val="222222"/>
                </a:solidFill>
                <a:latin typeface="+mj-lt"/>
              </a:rPr>
              <a:t>.</a:t>
            </a:r>
          </a:p>
          <a:p>
            <a:pPr marL="146050"/>
            <a:endParaRPr lang="de-DE" b="1" i="1" dirty="0" smtClean="0">
              <a:solidFill>
                <a:srgbClr val="222222"/>
              </a:solidFill>
              <a:latin typeface="+mj-lt"/>
            </a:endParaRPr>
          </a:p>
          <a:p>
            <a:pPr marL="146050"/>
            <a:r>
              <a:rPr lang="de-DE" b="1" i="1" dirty="0" smtClean="0">
                <a:solidFill>
                  <a:srgbClr val="222222"/>
                </a:solidFill>
                <a:latin typeface="+mj-lt"/>
              </a:rPr>
              <a:t>   Dave Thomas</a:t>
            </a:r>
          </a:p>
        </p:txBody>
      </p:sp>
    </p:spTree>
    <p:extLst>
      <p:ext uri="{BB962C8B-B14F-4D97-AF65-F5344CB8AC3E}">
        <p14:creationId xmlns:p14="http://schemas.microsoft.com/office/powerpoint/2010/main" val="295783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/>
          <p:cNvPicPr>
            <a:picLocks noChangeAspect="1"/>
          </p:cNvPicPr>
          <p:nvPr/>
        </p:nvPicPr>
        <p:blipFill rotWithShape="1">
          <a:blip r:embed="rId2"/>
          <a:srcRect b="14282"/>
          <a:stretch/>
        </p:blipFill>
        <p:spPr>
          <a:xfrm>
            <a:off x="4833257" y="2511979"/>
            <a:ext cx="7358743" cy="4199065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028701" y="1404259"/>
            <a:ext cx="11163299" cy="2285998"/>
          </a:xfrm>
        </p:spPr>
        <p:txBody>
          <a:bodyPr anchor="ctr" anchorCtr="0">
            <a:normAutofit fontScale="90000"/>
          </a:bodyPr>
          <a:lstStyle/>
          <a:p>
            <a:pPr algn="l">
              <a:lnSpc>
                <a:spcPct val="150000"/>
              </a:lnSpc>
            </a:pPr>
            <a:r>
              <a:rPr lang="de-DE" sz="4400" dirty="0" smtClean="0"/>
              <a:t>Play </a:t>
            </a:r>
            <a:r>
              <a:rPr lang="de-DE" sz="4400" dirty="0" err="1" smtClean="0"/>
              <a:t>the</a:t>
            </a:r>
            <a:r>
              <a:rPr lang="de-DE" sz="4400" dirty="0" smtClean="0"/>
              <a:t> </a:t>
            </a:r>
            <a:r>
              <a:rPr lang="de-DE" sz="4400" dirty="0" err="1" smtClean="0"/>
              <a:t>game</a:t>
            </a:r>
            <a:r>
              <a:rPr lang="de-DE" sz="4400" dirty="0" smtClean="0"/>
              <a:t>? </a:t>
            </a:r>
            <a:r>
              <a:rPr lang="de-DE" sz="4400" dirty="0"/>
              <a:t/>
            </a:r>
            <a:br>
              <a:rPr lang="de-DE" sz="4400" dirty="0"/>
            </a:br>
            <a:r>
              <a:rPr lang="de-DE" sz="4400" dirty="0" smtClean="0"/>
              <a:t>Back </a:t>
            </a:r>
            <a:r>
              <a:rPr lang="de-DE" sz="4400" dirty="0" err="1" smtClean="0"/>
              <a:t>to</a:t>
            </a:r>
            <a:r>
              <a:rPr lang="de-DE" sz="4400" dirty="0" smtClean="0"/>
              <a:t> </a:t>
            </a:r>
            <a:r>
              <a:rPr lang="de-DE" sz="4400" dirty="0" err="1" smtClean="0"/>
              <a:t>waterfall</a:t>
            </a:r>
            <a:r>
              <a:rPr lang="de-DE" sz="4400" dirty="0" smtClean="0"/>
              <a:t>? </a:t>
            </a:r>
            <a:br>
              <a:rPr lang="de-DE" sz="4400" dirty="0" smtClean="0"/>
            </a:br>
            <a:r>
              <a:rPr lang="de-DE" sz="2400" dirty="0" smtClean="0"/>
              <a:t>(</a:t>
            </a:r>
            <a:r>
              <a:rPr lang="de-DE" sz="2400" dirty="0" err="1" smtClean="0"/>
              <a:t>whaaaaat</a:t>
            </a:r>
            <a:r>
              <a:rPr lang="de-DE" sz="2400" dirty="0" smtClean="0"/>
              <a:t>!!??)</a:t>
            </a:r>
            <a:endParaRPr lang="de-DE" sz="1600" b="1" dirty="0"/>
          </a:p>
        </p:txBody>
      </p:sp>
      <p:sp>
        <p:nvSpPr>
          <p:cNvPr id="9" name="Rechteck 8"/>
          <p:cNvSpPr/>
          <p:nvPr/>
        </p:nvSpPr>
        <p:spPr>
          <a:xfrm>
            <a:off x="0" y="206402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4400" dirty="0" smtClean="0">
                <a:latin typeface="+mj-lt"/>
              </a:rPr>
              <a:t>What to do?</a:t>
            </a:r>
            <a:endParaRPr lang="en-AU" sz="4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7111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206402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400" dirty="0" smtClean="0">
                <a:latin typeface="+mj-lt"/>
              </a:rPr>
              <a:t>Back </a:t>
            </a:r>
            <a:r>
              <a:rPr lang="de-DE" sz="4400" dirty="0" err="1" smtClean="0">
                <a:latin typeface="+mj-lt"/>
              </a:rPr>
              <a:t>to</a:t>
            </a:r>
            <a:r>
              <a:rPr lang="de-DE" sz="4400" dirty="0" smtClean="0">
                <a:latin typeface="+mj-lt"/>
              </a:rPr>
              <a:t> </a:t>
            </a:r>
            <a:r>
              <a:rPr lang="de-DE" sz="4400" dirty="0" err="1" smtClean="0">
                <a:latin typeface="+mj-lt"/>
              </a:rPr>
              <a:t>the</a:t>
            </a:r>
            <a:r>
              <a:rPr lang="de-DE" sz="4400" dirty="0" smtClean="0">
                <a:latin typeface="+mj-lt"/>
              </a:rPr>
              <a:t> </a:t>
            </a:r>
            <a:r>
              <a:rPr lang="de-DE" sz="4400" dirty="0" err="1" smtClean="0">
                <a:latin typeface="+mj-lt"/>
              </a:rPr>
              <a:t>basics</a:t>
            </a:r>
            <a:r>
              <a:rPr lang="de-DE" sz="4400" dirty="0" smtClean="0">
                <a:latin typeface="+mj-lt"/>
              </a:rPr>
              <a:t> </a:t>
            </a:r>
            <a:endParaRPr lang="de-DE" sz="4400" dirty="0">
              <a:latin typeface="+mj-lt"/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1344010" y="2068187"/>
            <a:ext cx="9503979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de-DE" sz="3200" b="1" i="1" dirty="0" err="1">
                <a:latin typeface="+mj-lt"/>
              </a:rPr>
              <a:t>Individuals</a:t>
            </a:r>
            <a:r>
              <a:rPr lang="de-DE" sz="3200" b="1" i="1" dirty="0">
                <a:latin typeface="+mj-lt"/>
              </a:rPr>
              <a:t> </a:t>
            </a:r>
            <a:r>
              <a:rPr lang="de-DE" sz="3200" b="1" i="1" dirty="0" err="1">
                <a:latin typeface="+mj-lt"/>
              </a:rPr>
              <a:t>and</a:t>
            </a:r>
            <a:r>
              <a:rPr lang="de-DE" sz="3200" b="1" i="1" dirty="0">
                <a:latin typeface="+mj-lt"/>
              </a:rPr>
              <a:t> Interactions</a:t>
            </a:r>
            <a:r>
              <a:rPr lang="de-DE" sz="3200" i="1" dirty="0">
                <a:latin typeface="+mj-lt"/>
              </a:rPr>
              <a:t> </a:t>
            </a:r>
            <a:r>
              <a:rPr lang="de-DE" sz="3200" i="1" dirty="0" err="1">
                <a:latin typeface="+mj-lt"/>
              </a:rPr>
              <a:t>over</a:t>
            </a:r>
            <a:r>
              <a:rPr lang="de-DE" sz="3200" i="1" dirty="0">
                <a:latin typeface="+mj-lt"/>
              </a:rPr>
              <a:t> </a:t>
            </a:r>
            <a:r>
              <a:rPr lang="de-DE" sz="3200" i="1" dirty="0" err="1">
                <a:latin typeface="+mj-lt"/>
              </a:rPr>
              <a:t>Processes</a:t>
            </a:r>
            <a:r>
              <a:rPr lang="de-DE" sz="3200" i="1" dirty="0">
                <a:latin typeface="+mj-lt"/>
              </a:rPr>
              <a:t> </a:t>
            </a:r>
            <a:r>
              <a:rPr lang="de-DE" sz="3200" i="1" dirty="0" err="1">
                <a:latin typeface="+mj-lt"/>
              </a:rPr>
              <a:t>and</a:t>
            </a:r>
            <a:r>
              <a:rPr lang="de-DE" sz="3200" i="1" dirty="0">
                <a:latin typeface="+mj-lt"/>
              </a:rPr>
              <a:t> Tools</a:t>
            </a:r>
            <a:r>
              <a:rPr lang="de-DE" sz="3200" dirty="0">
                <a:latin typeface="+mj-lt"/>
              </a:rPr>
              <a:t/>
            </a:r>
            <a:br>
              <a:rPr lang="de-DE" sz="3200" dirty="0">
                <a:latin typeface="+mj-lt"/>
              </a:rPr>
            </a:br>
            <a:r>
              <a:rPr lang="de-DE" sz="3200" b="1" i="1" dirty="0">
                <a:latin typeface="+mj-lt"/>
              </a:rPr>
              <a:t>Working Software</a:t>
            </a:r>
            <a:r>
              <a:rPr lang="de-DE" sz="3200" i="1" dirty="0">
                <a:latin typeface="+mj-lt"/>
              </a:rPr>
              <a:t> </a:t>
            </a:r>
            <a:r>
              <a:rPr lang="de-DE" sz="3200" i="1" dirty="0" err="1">
                <a:latin typeface="+mj-lt"/>
              </a:rPr>
              <a:t>over</a:t>
            </a:r>
            <a:r>
              <a:rPr lang="de-DE" sz="3200" i="1" dirty="0">
                <a:latin typeface="+mj-lt"/>
              </a:rPr>
              <a:t> </a:t>
            </a:r>
            <a:r>
              <a:rPr lang="de-DE" sz="3200" i="1" dirty="0" err="1">
                <a:latin typeface="+mj-lt"/>
              </a:rPr>
              <a:t>Comprehensive</a:t>
            </a:r>
            <a:r>
              <a:rPr lang="de-DE" sz="3200" i="1" dirty="0">
                <a:latin typeface="+mj-lt"/>
              </a:rPr>
              <a:t> </a:t>
            </a:r>
            <a:r>
              <a:rPr lang="de-DE" sz="3200" i="1" dirty="0" err="1">
                <a:latin typeface="+mj-lt"/>
              </a:rPr>
              <a:t>Documentation</a:t>
            </a:r>
            <a:r>
              <a:rPr lang="de-DE" sz="3200" dirty="0">
                <a:latin typeface="+mj-lt"/>
              </a:rPr>
              <a:t/>
            </a:r>
            <a:br>
              <a:rPr lang="de-DE" sz="3200" dirty="0">
                <a:latin typeface="+mj-lt"/>
              </a:rPr>
            </a:br>
            <a:r>
              <a:rPr lang="de-DE" sz="3200" b="1" i="1" dirty="0">
                <a:latin typeface="+mj-lt"/>
              </a:rPr>
              <a:t>Customer </a:t>
            </a:r>
            <a:r>
              <a:rPr lang="de-DE" sz="3200" b="1" i="1" dirty="0" err="1">
                <a:latin typeface="+mj-lt"/>
              </a:rPr>
              <a:t>Collaboration</a:t>
            </a:r>
            <a:r>
              <a:rPr lang="de-DE" sz="3200" i="1" dirty="0">
                <a:latin typeface="+mj-lt"/>
              </a:rPr>
              <a:t> </a:t>
            </a:r>
            <a:r>
              <a:rPr lang="de-DE" sz="3200" i="1" dirty="0" err="1">
                <a:latin typeface="+mj-lt"/>
              </a:rPr>
              <a:t>over</a:t>
            </a:r>
            <a:r>
              <a:rPr lang="de-DE" sz="3200" i="1" dirty="0">
                <a:latin typeface="+mj-lt"/>
              </a:rPr>
              <a:t> </a:t>
            </a:r>
            <a:r>
              <a:rPr lang="de-DE" sz="3200" i="1" dirty="0" err="1">
                <a:latin typeface="+mj-lt"/>
              </a:rPr>
              <a:t>Contract</a:t>
            </a:r>
            <a:r>
              <a:rPr lang="de-DE" sz="3200" i="1" dirty="0">
                <a:latin typeface="+mj-lt"/>
              </a:rPr>
              <a:t> </a:t>
            </a:r>
            <a:r>
              <a:rPr lang="de-DE" sz="3200" i="1" dirty="0" err="1">
                <a:latin typeface="+mj-lt"/>
              </a:rPr>
              <a:t>Negotiation</a:t>
            </a:r>
            <a:r>
              <a:rPr lang="de-DE" sz="3200" i="1" dirty="0">
                <a:latin typeface="+mj-lt"/>
              </a:rPr>
              <a:t>, </a:t>
            </a:r>
            <a:r>
              <a:rPr lang="de-DE" sz="3200" i="1" dirty="0" err="1">
                <a:latin typeface="+mj-lt"/>
              </a:rPr>
              <a:t>and</a:t>
            </a:r>
            <a:r>
              <a:rPr lang="de-DE" sz="3200" dirty="0">
                <a:latin typeface="+mj-lt"/>
              </a:rPr>
              <a:t/>
            </a:r>
            <a:br>
              <a:rPr lang="de-DE" sz="3200" dirty="0">
                <a:latin typeface="+mj-lt"/>
              </a:rPr>
            </a:br>
            <a:r>
              <a:rPr lang="de-DE" sz="3200" b="1" i="1" dirty="0" err="1">
                <a:latin typeface="+mj-lt"/>
              </a:rPr>
              <a:t>Responding</a:t>
            </a:r>
            <a:r>
              <a:rPr lang="de-DE" sz="3200" b="1" i="1" dirty="0">
                <a:latin typeface="+mj-lt"/>
              </a:rPr>
              <a:t> </a:t>
            </a:r>
            <a:r>
              <a:rPr lang="de-DE" sz="3200" b="1" i="1" dirty="0" err="1">
                <a:latin typeface="+mj-lt"/>
              </a:rPr>
              <a:t>to</a:t>
            </a:r>
            <a:r>
              <a:rPr lang="de-DE" sz="3200" b="1" i="1" dirty="0">
                <a:latin typeface="+mj-lt"/>
              </a:rPr>
              <a:t> Change</a:t>
            </a:r>
            <a:r>
              <a:rPr lang="de-DE" sz="3200" i="1" dirty="0">
                <a:latin typeface="+mj-lt"/>
              </a:rPr>
              <a:t> </a:t>
            </a:r>
            <a:r>
              <a:rPr lang="de-DE" sz="3200" i="1" dirty="0" err="1">
                <a:latin typeface="+mj-lt"/>
              </a:rPr>
              <a:t>over</a:t>
            </a:r>
            <a:r>
              <a:rPr lang="de-DE" sz="3200" i="1" dirty="0">
                <a:latin typeface="+mj-lt"/>
              </a:rPr>
              <a:t> </a:t>
            </a:r>
            <a:r>
              <a:rPr lang="de-DE" sz="3200" i="1" dirty="0" err="1">
                <a:latin typeface="+mj-lt"/>
              </a:rPr>
              <a:t>Following</a:t>
            </a:r>
            <a:r>
              <a:rPr lang="de-DE" sz="3200" i="1" dirty="0">
                <a:latin typeface="+mj-lt"/>
              </a:rPr>
              <a:t> a Plan</a:t>
            </a:r>
            <a:endParaRPr lang="en-US" sz="3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82001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954096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>
          <a:xfrm>
            <a:off x="0" y="206402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4400" dirty="0" smtClean="0">
                <a:latin typeface="+mj-lt"/>
              </a:rPr>
              <a:t>It’s time to reclaim Agility!</a:t>
            </a:r>
            <a:endParaRPr lang="en-AU" sz="4400" dirty="0">
              <a:latin typeface="+mj-lt"/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0" y="2557027"/>
            <a:ext cx="12192000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400" dirty="0" err="1" smtClean="0">
                <a:latin typeface="+mj-lt"/>
              </a:rPr>
              <a:t>Because</a:t>
            </a:r>
            <a:r>
              <a:rPr lang="de-DE" sz="4400" dirty="0" smtClean="0">
                <a:latin typeface="+mj-lt"/>
              </a:rPr>
              <a:t> </a:t>
            </a:r>
            <a:r>
              <a:rPr lang="de-DE" sz="4400" dirty="0" err="1" smtClean="0">
                <a:latin typeface="+mj-lt"/>
              </a:rPr>
              <a:t>we</a:t>
            </a:r>
            <a:r>
              <a:rPr lang="de-DE" sz="4400" dirty="0" smtClean="0">
                <a:latin typeface="+mj-lt"/>
              </a:rPr>
              <a:t> all still </a:t>
            </a:r>
            <a:r>
              <a:rPr lang="de-DE" sz="4400" dirty="0" err="1" smtClean="0">
                <a:latin typeface="+mj-lt"/>
              </a:rPr>
              <a:t>belive</a:t>
            </a:r>
            <a:r>
              <a:rPr lang="de-DE" sz="4400" dirty="0" smtClean="0">
                <a:latin typeface="+mj-lt"/>
              </a:rPr>
              <a:t> in </a:t>
            </a:r>
            <a:r>
              <a:rPr lang="de-DE" sz="4400" dirty="0" err="1" smtClean="0">
                <a:latin typeface="+mj-lt"/>
              </a:rPr>
              <a:t>the</a:t>
            </a:r>
            <a:endParaRPr lang="de-DE" sz="4400" dirty="0" smtClean="0">
              <a:latin typeface="+mj-lt"/>
            </a:endParaRPr>
          </a:p>
          <a:p>
            <a:pPr algn="ctr"/>
            <a:r>
              <a:rPr lang="de-DE" sz="4400" b="1" dirty="0" smtClean="0">
                <a:latin typeface="+mj-lt"/>
              </a:rPr>
              <a:t>Values </a:t>
            </a:r>
            <a:r>
              <a:rPr lang="de-DE" sz="4400" b="1" dirty="0" err="1" smtClean="0">
                <a:latin typeface="+mj-lt"/>
              </a:rPr>
              <a:t>of</a:t>
            </a:r>
            <a:r>
              <a:rPr lang="de-DE" sz="4400" b="1" dirty="0" smtClean="0">
                <a:latin typeface="+mj-lt"/>
              </a:rPr>
              <a:t> </a:t>
            </a:r>
            <a:r>
              <a:rPr lang="de-DE" sz="4400" b="1" dirty="0" err="1" smtClean="0">
                <a:latin typeface="+mj-lt"/>
              </a:rPr>
              <a:t>Agility</a:t>
            </a:r>
            <a:endParaRPr lang="en-US" sz="3600" b="1" dirty="0">
              <a:latin typeface="+mj-lt"/>
            </a:endParaRPr>
          </a:p>
        </p:txBody>
      </p:sp>
      <p:sp>
        <p:nvSpPr>
          <p:cNvPr id="5" name="Rechteck 4"/>
          <p:cNvSpPr/>
          <p:nvPr/>
        </p:nvSpPr>
        <p:spPr>
          <a:xfrm>
            <a:off x="0" y="4768331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600" dirty="0" smtClean="0">
                <a:latin typeface="+mj-lt"/>
              </a:rPr>
              <a:t>but</a:t>
            </a:r>
            <a:r>
              <a:rPr lang="de-DE" sz="3600" b="1" dirty="0" smtClean="0">
                <a:latin typeface="+mj-lt"/>
              </a:rPr>
              <a:t> </a:t>
            </a:r>
            <a:r>
              <a:rPr lang="de-DE" sz="3600" b="1" dirty="0" err="1" smtClean="0">
                <a:latin typeface="+mj-lt"/>
              </a:rPr>
              <a:t>faith</a:t>
            </a:r>
            <a:r>
              <a:rPr lang="de-DE" sz="3600" dirty="0" smtClean="0">
                <a:latin typeface="+mj-lt"/>
              </a:rPr>
              <a:t> </a:t>
            </a:r>
            <a:r>
              <a:rPr lang="de-DE" sz="3600" dirty="0" err="1" smtClean="0">
                <a:latin typeface="+mj-lt"/>
              </a:rPr>
              <a:t>should</a:t>
            </a:r>
            <a:r>
              <a:rPr lang="de-DE" sz="3600" dirty="0" smtClean="0">
                <a:latin typeface="+mj-lt"/>
              </a:rPr>
              <a:t> not </a:t>
            </a:r>
            <a:r>
              <a:rPr lang="de-DE" sz="3600" dirty="0" err="1" smtClean="0">
                <a:latin typeface="+mj-lt"/>
              </a:rPr>
              <a:t>become</a:t>
            </a:r>
            <a:r>
              <a:rPr lang="de-DE" sz="3600" dirty="0" smtClean="0">
                <a:latin typeface="+mj-lt"/>
              </a:rPr>
              <a:t> </a:t>
            </a:r>
            <a:r>
              <a:rPr lang="de-DE" sz="3600" b="1" dirty="0" err="1" smtClean="0">
                <a:latin typeface="+mj-lt"/>
              </a:rPr>
              <a:t>religion</a:t>
            </a:r>
            <a:endParaRPr lang="de-DE" sz="3600" b="1" dirty="0" smtClean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61819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5" grpId="0"/>
      <p:bldP spid="5" grpId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1"/>
          <p:cNvSpPr txBox="1">
            <a:spLocks/>
          </p:cNvSpPr>
          <p:nvPr/>
        </p:nvSpPr>
        <p:spPr>
          <a:xfrm>
            <a:off x="898071" y="1338942"/>
            <a:ext cx="11293928" cy="5519057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3200" b="1" dirty="0" err="1" smtClean="0"/>
              <a:t>What</a:t>
            </a:r>
            <a:r>
              <a:rPr lang="de-DE" sz="3200" b="1" dirty="0" smtClean="0"/>
              <a:t> </a:t>
            </a:r>
            <a:r>
              <a:rPr lang="de-DE" sz="3200" b="1" dirty="0" err="1" smtClean="0"/>
              <a:t>to</a:t>
            </a:r>
            <a:r>
              <a:rPr lang="de-DE" sz="3200" b="1" dirty="0" smtClean="0"/>
              <a:t> do</a:t>
            </a:r>
          </a:p>
          <a:p>
            <a:pPr marL="514350" indent="-514350">
              <a:buFont typeface="+mj-lt"/>
              <a:buAutoNum type="arabicPeriod"/>
            </a:pPr>
            <a:r>
              <a:rPr lang="de-DE" sz="3200" dirty="0" smtClean="0"/>
              <a:t>Find out </a:t>
            </a:r>
            <a:r>
              <a:rPr lang="de-DE" sz="3200" dirty="0" err="1" smtClean="0"/>
              <a:t>where</a:t>
            </a:r>
            <a:r>
              <a:rPr lang="de-DE" sz="3200" dirty="0" smtClean="0"/>
              <a:t> </a:t>
            </a:r>
            <a:r>
              <a:rPr lang="de-DE" sz="3200" dirty="0" err="1" smtClean="0"/>
              <a:t>you</a:t>
            </a:r>
            <a:r>
              <a:rPr lang="de-DE" sz="3200" dirty="0" smtClean="0"/>
              <a:t> </a:t>
            </a:r>
            <a:r>
              <a:rPr lang="de-DE" sz="3200" dirty="0" err="1" smtClean="0"/>
              <a:t>are</a:t>
            </a:r>
            <a:endParaRPr lang="de-DE" sz="3200" dirty="0" smtClean="0"/>
          </a:p>
          <a:p>
            <a:pPr marL="514350" indent="-514350">
              <a:buFont typeface="+mj-lt"/>
              <a:buAutoNum type="arabicPeriod"/>
            </a:pPr>
            <a:r>
              <a:rPr lang="de-DE" sz="3200" dirty="0" smtClean="0"/>
              <a:t>Take a </a:t>
            </a:r>
            <a:r>
              <a:rPr lang="de-DE" sz="3200" dirty="0" err="1" smtClean="0"/>
              <a:t>small</a:t>
            </a:r>
            <a:r>
              <a:rPr lang="de-DE" sz="3200" dirty="0" smtClean="0"/>
              <a:t> </a:t>
            </a:r>
            <a:r>
              <a:rPr lang="de-DE" sz="3200" dirty="0" err="1" smtClean="0"/>
              <a:t>step</a:t>
            </a:r>
            <a:r>
              <a:rPr lang="de-DE" sz="3200" dirty="0" smtClean="0"/>
              <a:t> </a:t>
            </a:r>
            <a:r>
              <a:rPr lang="de-DE" sz="3200" dirty="0" err="1" smtClean="0"/>
              <a:t>towards</a:t>
            </a:r>
            <a:r>
              <a:rPr lang="de-DE" sz="3200" dirty="0" smtClean="0"/>
              <a:t> </a:t>
            </a:r>
            <a:r>
              <a:rPr lang="de-DE" sz="3200" dirty="0" err="1" smtClean="0"/>
              <a:t>your</a:t>
            </a:r>
            <a:r>
              <a:rPr lang="de-DE" sz="3200" dirty="0" smtClean="0"/>
              <a:t> </a:t>
            </a:r>
            <a:r>
              <a:rPr lang="de-DE" sz="3200" dirty="0" err="1" smtClean="0"/>
              <a:t>goal</a:t>
            </a:r>
            <a:endParaRPr lang="de-DE" sz="3200" dirty="0" smtClean="0"/>
          </a:p>
          <a:p>
            <a:pPr marL="514350" indent="-514350">
              <a:buFont typeface="+mj-lt"/>
              <a:buAutoNum type="arabicPeriod"/>
            </a:pPr>
            <a:r>
              <a:rPr lang="de-DE" sz="3200" dirty="0" err="1" smtClean="0"/>
              <a:t>Adjust</a:t>
            </a:r>
            <a:r>
              <a:rPr lang="de-DE" sz="3200" dirty="0" smtClean="0"/>
              <a:t> </a:t>
            </a:r>
            <a:r>
              <a:rPr lang="de-DE" sz="3200" dirty="0" err="1" smtClean="0"/>
              <a:t>your</a:t>
            </a:r>
            <a:r>
              <a:rPr lang="de-DE" sz="3200" dirty="0" smtClean="0"/>
              <a:t> </a:t>
            </a:r>
            <a:r>
              <a:rPr lang="de-DE" sz="3200" dirty="0" err="1" smtClean="0"/>
              <a:t>understanding</a:t>
            </a:r>
            <a:r>
              <a:rPr lang="de-DE" sz="3200" dirty="0" smtClean="0"/>
              <a:t> </a:t>
            </a:r>
            <a:r>
              <a:rPr lang="de-DE" sz="3200" dirty="0" err="1" smtClean="0"/>
              <a:t>based</a:t>
            </a:r>
            <a:r>
              <a:rPr lang="de-DE" sz="3200" dirty="0" smtClean="0"/>
              <a:t> on </a:t>
            </a:r>
            <a:r>
              <a:rPr lang="de-DE" sz="3200" dirty="0" err="1" smtClean="0"/>
              <a:t>what</a:t>
            </a:r>
            <a:r>
              <a:rPr lang="de-DE" sz="3200" dirty="0" smtClean="0"/>
              <a:t> </a:t>
            </a:r>
            <a:r>
              <a:rPr lang="de-DE" sz="3200" dirty="0" err="1" smtClean="0"/>
              <a:t>you</a:t>
            </a:r>
            <a:r>
              <a:rPr lang="de-DE" sz="3200" dirty="0" smtClean="0"/>
              <a:t> </a:t>
            </a:r>
            <a:r>
              <a:rPr lang="de-DE" sz="3200" dirty="0" err="1" smtClean="0"/>
              <a:t>learned</a:t>
            </a:r>
            <a:endParaRPr lang="de-DE" sz="3200" dirty="0" smtClean="0"/>
          </a:p>
          <a:p>
            <a:endParaRPr lang="de-DE" sz="3200" dirty="0" smtClean="0">
              <a:sym typeface="Wingdings"/>
            </a:endParaRPr>
          </a:p>
          <a:p>
            <a:r>
              <a:rPr lang="de-DE" sz="4000" dirty="0" smtClean="0">
                <a:sym typeface="Wingdings"/>
              </a:rPr>
              <a:t>⟳ </a:t>
            </a:r>
            <a:r>
              <a:rPr lang="de-DE" sz="4000" b="1" dirty="0" smtClean="0"/>
              <a:t>Repeat</a:t>
            </a:r>
            <a:endParaRPr lang="de-DE" sz="3600" b="1" dirty="0" smtClean="0"/>
          </a:p>
          <a:p>
            <a:endParaRPr lang="de-DE" sz="3200" dirty="0"/>
          </a:p>
          <a:p>
            <a:r>
              <a:rPr lang="de-DE" sz="3200" b="1" dirty="0" err="1"/>
              <a:t>How</a:t>
            </a:r>
            <a:r>
              <a:rPr lang="de-DE" sz="3200" b="1" dirty="0"/>
              <a:t> </a:t>
            </a:r>
            <a:r>
              <a:rPr lang="de-DE" sz="3200" b="1" dirty="0" err="1"/>
              <a:t>to</a:t>
            </a:r>
            <a:r>
              <a:rPr lang="de-DE" sz="3200" b="1" dirty="0"/>
              <a:t> do </a:t>
            </a:r>
            <a:r>
              <a:rPr lang="de-DE" sz="3200" b="1" dirty="0" err="1" smtClean="0"/>
              <a:t>it</a:t>
            </a:r>
            <a:endParaRPr lang="de-DE" sz="3200" b="1" dirty="0"/>
          </a:p>
          <a:p>
            <a:r>
              <a:rPr lang="de-DE" sz="3200" dirty="0" err="1"/>
              <a:t>When</a:t>
            </a:r>
            <a:r>
              <a:rPr lang="de-DE" sz="3200" dirty="0"/>
              <a:t> </a:t>
            </a:r>
            <a:r>
              <a:rPr lang="de-DE" sz="3200" dirty="0" err="1"/>
              <a:t>faced</a:t>
            </a:r>
            <a:r>
              <a:rPr lang="de-DE" sz="3200" dirty="0"/>
              <a:t> </a:t>
            </a:r>
            <a:r>
              <a:rPr lang="de-DE" sz="3200" dirty="0" err="1"/>
              <a:t>with</a:t>
            </a:r>
            <a:r>
              <a:rPr lang="de-DE" sz="3200" dirty="0"/>
              <a:t> </a:t>
            </a:r>
            <a:r>
              <a:rPr lang="de-DE" sz="3200" dirty="0" err="1"/>
              <a:t>two</a:t>
            </a:r>
            <a:r>
              <a:rPr lang="de-DE" sz="3200" dirty="0"/>
              <a:t> </a:t>
            </a:r>
            <a:r>
              <a:rPr lang="de-DE" sz="3200" dirty="0" err="1"/>
              <a:t>or</a:t>
            </a:r>
            <a:r>
              <a:rPr lang="de-DE" sz="3200" dirty="0"/>
              <a:t> </a:t>
            </a:r>
            <a:r>
              <a:rPr lang="de-DE" sz="3200" dirty="0" err="1"/>
              <a:t>more</a:t>
            </a:r>
            <a:r>
              <a:rPr lang="de-DE" sz="3200" dirty="0"/>
              <a:t> alternatives </a:t>
            </a:r>
            <a:r>
              <a:rPr lang="de-DE" sz="3200" dirty="0" err="1"/>
              <a:t>that</a:t>
            </a:r>
            <a:r>
              <a:rPr lang="de-DE" sz="3200" dirty="0"/>
              <a:t> </a:t>
            </a:r>
            <a:r>
              <a:rPr lang="de-DE" sz="3200" dirty="0" err="1"/>
              <a:t>deliver</a:t>
            </a:r>
            <a:r>
              <a:rPr lang="de-DE" sz="3200" dirty="0"/>
              <a:t> </a:t>
            </a:r>
            <a:r>
              <a:rPr lang="de-DE" sz="3200" dirty="0" err="1"/>
              <a:t>roughly</a:t>
            </a:r>
            <a:r>
              <a:rPr lang="de-DE" sz="3200" dirty="0"/>
              <a:t> </a:t>
            </a:r>
            <a:r>
              <a:rPr lang="de-DE" sz="3200" dirty="0" err="1"/>
              <a:t>the</a:t>
            </a:r>
            <a:r>
              <a:rPr lang="de-DE" sz="3200" dirty="0"/>
              <a:t> same </a:t>
            </a:r>
            <a:r>
              <a:rPr lang="de-DE" sz="3200" dirty="0" err="1"/>
              <a:t>value</a:t>
            </a:r>
            <a:r>
              <a:rPr lang="de-DE" sz="3200" dirty="0"/>
              <a:t>, </a:t>
            </a:r>
            <a:r>
              <a:rPr lang="de-DE" sz="3200" dirty="0" err="1"/>
              <a:t>take</a:t>
            </a:r>
            <a:r>
              <a:rPr lang="de-DE" sz="3200" dirty="0"/>
              <a:t> </a:t>
            </a:r>
            <a:r>
              <a:rPr lang="de-DE" sz="3200" dirty="0" err="1"/>
              <a:t>the</a:t>
            </a:r>
            <a:r>
              <a:rPr lang="de-DE" sz="3200" dirty="0"/>
              <a:t> </a:t>
            </a:r>
            <a:r>
              <a:rPr lang="de-DE" sz="3200" dirty="0" err="1"/>
              <a:t>path</a:t>
            </a:r>
            <a:r>
              <a:rPr lang="de-DE" sz="3200" dirty="0"/>
              <a:t> </a:t>
            </a:r>
            <a:r>
              <a:rPr lang="de-DE" sz="3200" dirty="0" err="1"/>
              <a:t>that</a:t>
            </a:r>
            <a:r>
              <a:rPr lang="de-DE" sz="3200" dirty="0"/>
              <a:t> </a:t>
            </a:r>
            <a:r>
              <a:rPr lang="de-DE" sz="3200" dirty="0" err="1"/>
              <a:t>makes</a:t>
            </a:r>
            <a:r>
              <a:rPr lang="de-DE" sz="3200" dirty="0"/>
              <a:t> </a:t>
            </a:r>
            <a:r>
              <a:rPr lang="de-DE" sz="3200" dirty="0" err="1"/>
              <a:t>future</a:t>
            </a:r>
            <a:r>
              <a:rPr lang="de-DE" sz="3200" dirty="0"/>
              <a:t> </a:t>
            </a:r>
            <a:r>
              <a:rPr lang="de-DE" sz="3200" dirty="0" err="1"/>
              <a:t>change</a:t>
            </a:r>
            <a:r>
              <a:rPr lang="de-DE" sz="3200" dirty="0"/>
              <a:t> </a:t>
            </a:r>
            <a:r>
              <a:rPr lang="de-DE" sz="3200" dirty="0" err="1"/>
              <a:t>easier</a:t>
            </a:r>
            <a:r>
              <a:rPr lang="de-DE" sz="3200" dirty="0"/>
              <a:t>.</a:t>
            </a:r>
          </a:p>
        </p:txBody>
      </p:sp>
      <p:sp>
        <p:nvSpPr>
          <p:cNvPr id="4" name="Rechteck 3"/>
          <p:cNvSpPr/>
          <p:nvPr/>
        </p:nvSpPr>
        <p:spPr>
          <a:xfrm>
            <a:off x="-1" y="123224"/>
            <a:ext cx="12192000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400" dirty="0" err="1" smtClean="0">
                <a:latin typeface="+mj-lt"/>
              </a:rPr>
              <a:t>Agility</a:t>
            </a:r>
            <a:endParaRPr lang="en-US" sz="4400" dirty="0">
              <a:latin typeface="+mj-lt"/>
            </a:endParaRPr>
          </a:p>
          <a:p>
            <a:pPr algn="ctr"/>
            <a:r>
              <a:rPr lang="en-US" sz="4400" dirty="0" smtClean="0">
                <a:latin typeface="+mj-lt"/>
              </a:rPr>
              <a:t>3 </a:t>
            </a:r>
            <a:r>
              <a:rPr lang="en-US" sz="4400" dirty="0" smtClean="0">
                <a:latin typeface="+mj-lt"/>
              </a:rPr>
              <a:t>Steps + 1 </a:t>
            </a:r>
            <a:r>
              <a:rPr lang="en-US" sz="4400" dirty="0" smtClean="0">
                <a:latin typeface="+mj-lt"/>
              </a:rPr>
              <a:t>Loop</a:t>
            </a:r>
            <a:endParaRPr lang="en-US" sz="4400" dirty="0" smtClean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50515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0"/>
            <a:ext cx="9144000" cy="5896303"/>
          </a:xfrm>
        </p:spPr>
        <p:txBody>
          <a:bodyPr anchor="ctr" anchorCtr="0"/>
          <a:lstStyle/>
          <a:p>
            <a:r>
              <a:rPr lang="de-DE" dirty="0" err="1" smtClean="0"/>
              <a:t>It‘s</a:t>
            </a:r>
            <a:r>
              <a:rPr lang="de-DE" dirty="0" smtClean="0"/>
              <a:t> time </a:t>
            </a:r>
            <a:r>
              <a:rPr lang="de-DE" dirty="0" err="1" smtClean="0"/>
              <a:t>to</a:t>
            </a:r>
            <a:r>
              <a:rPr lang="de-DE" dirty="0" smtClean="0"/>
              <a:t> kill </a:t>
            </a:r>
            <a:r>
              <a:rPr lang="de-DE" dirty="0" smtClean="0"/>
              <a:t>Agile</a:t>
            </a:r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1218713" y="4001080"/>
            <a:ext cx="9754573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400" dirty="0" smtClean="0">
                <a:latin typeface="+mj-lt"/>
              </a:rPr>
              <a:t>But </a:t>
            </a:r>
            <a:r>
              <a:rPr lang="de-DE" sz="4400" dirty="0" err="1" smtClean="0">
                <a:latin typeface="+mj-lt"/>
              </a:rPr>
              <a:t>we</a:t>
            </a:r>
            <a:r>
              <a:rPr lang="de-DE" sz="4400" dirty="0" smtClean="0">
                <a:latin typeface="+mj-lt"/>
              </a:rPr>
              <a:t> </a:t>
            </a:r>
            <a:r>
              <a:rPr lang="de-DE" sz="4400" dirty="0" err="1" smtClean="0">
                <a:latin typeface="+mj-lt"/>
              </a:rPr>
              <a:t>should</a:t>
            </a:r>
            <a:r>
              <a:rPr lang="de-DE" sz="4400" dirty="0" smtClean="0">
                <a:latin typeface="+mj-lt"/>
              </a:rPr>
              <a:t> not </a:t>
            </a:r>
            <a:r>
              <a:rPr lang="de-DE" sz="4400" dirty="0" err="1" smtClean="0">
                <a:latin typeface="+mj-lt"/>
              </a:rPr>
              <a:t>stop</a:t>
            </a:r>
            <a:r>
              <a:rPr lang="de-DE" sz="4400" dirty="0" smtClean="0">
                <a:latin typeface="+mj-lt"/>
              </a:rPr>
              <a:t> </a:t>
            </a:r>
            <a:endParaRPr lang="de-DE" sz="4400" dirty="0" smtClean="0">
              <a:latin typeface="+mj-lt"/>
            </a:endParaRPr>
          </a:p>
          <a:p>
            <a:pPr algn="ctr"/>
            <a:r>
              <a:rPr lang="de-DE" sz="4400" dirty="0" err="1" smtClean="0">
                <a:latin typeface="+mj-lt"/>
              </a:rPr>
              <a:t>doing</a:t>
            </a:r>
            <a:r>
              <a:rPr lang="de-DE" sz="4400" dirty="0" smtClean="0">
                <a:latin typeface="+mj-lt"/>
              </a:rPr>
              <a:t> </a:t>
            </a:r>
            <a:r>
              <a:rPr lang="de-DE" sz="4400" dirty="0" err="1" smtClean="0">
                <a:latin typeface="+mj-lt"/>
              </a:rPr>
              <a:t>things</a:t>
            </a:r>
            <a:r>
              <a:rPr lang="de-DE" sz="4400" dirty="0" smtClean="0">
                <a:latin typeface="+mj-lt"/>
              </a:rPr>
              <a:t> agile.</a:t>
            </a:r>
            <a:endParaRPr lang="de-DE" sz="4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01557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>
          <a:xfrm>
            <a:off x="1355272" y="1113130"/>
            <a:ext cx="7152623" cy="4647426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de-DE" sz="4000" i="1" dirty="0" err="1" smtClean="0">
                <a:solidFill>
                  <a:srgbClr val="222222"/>
                </a:solidFill>
                <a:latin typeface="+mj-lt"/>
              </a:rPr>
              <a:t>We’ve</a:t>
            </a:r>
            <a:r>
              <a:rPr lang="de-DE" sz="4000" i="1" dirty="0" smtClean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4000" i="1" dirty="0">
                <a:solidFill>
                  <a:srgbClr val="222222"/>
                </a:solidFill>
                <a:latin typeface="+mj-lt"/>
              </a:rPr>
              <a:t>lost </a:t>
            </a:r>
            <a:r>
              <a:rPr lang="de-DE" sz="4000" i="1" dirty="0" err="1">
                <a:solidFill>
                  <a:srgbClr val="222222"/>
                </a:solidFill>
                <a:latin typeface="+mj-lt"/>
              </a:rPr>
              <a:t>the</a:t>
            </a:r>
            <a:r>
              <a:rPr lang="de-DE" sz="40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4000" i="1" dirty="0" err="1">
                <a:solidFill>
                  <a:srgbClr val="222222"/>
                </a:solidFill>
                <a:latin typeface="+mj-lt"/>
              </a:rPr>
              <a:t>word</a:t>
            </a:r>
            <a:r>
              <a:rPr lang="de-DE" sz="4000" i="1" dirty="0">
                <a:solidFill>
                  <a:srgbClr val="222222"/>
                </a:solidFill>
                <a:latin typeface="+mj-lt"/>
              </a:rPr>
              <a:t> agile. </a:t>
            </a:r>
            <a:r>
              <a:rPr lang="de-DE" sz="4000" i="1" dirty="0" smtClean="0">
                <a:solidFill>
                  <a:srgbClr val="222222"/>
                </a:solidFill>
                <a:latin typeface="+mj-lt"/>
              </a:rPr>
              <a:t/>
            </a:r>
            <a:br>
              <a:rPr lang="de-DE" sz="4000" i="1" dirty="0" smtClean="0">
                <a:solidFill>
                  <a:srgbClr val="222222"/>
                </a:solidFill>
                <a:latin typeface="+mj-lt"/>
              </a:rPr>
            </a:br>
            <a:r>
              <a:rPr lang="de-DE" sz="4000" i="1" dirty="0" err="1" smtClean="0">
                <a:solidFill>
                  <a:srgbClr val="222222"/>
                </a:solidFill>
                <a:latin typeface="+mj-lt"/>
              </a:rPr>
              <a:t>Let’s</a:t>
            </a:r>
            <a:r>
              <a:rPr lang="de-DE" sz="4000" i="1" dirty="0" smtClean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4000" i="1" dirty="0" err="1">
                <a:solidFill>
                  <a:srgbClr val="222222"/>
                </a:solidFill>
                <a:latin typeface="+mj-lt"/>
              </a:rPr>
              <a:t>try</a:t>
            </a:r>
            <a:r>
              <a:rPr lang="de-DE" sz="40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4000" i="1" dirty="0" err="1">
                <a:solidFill>
                  <a:srgbClr val="222222"/>
                </a:solidFill>
                <a:latin typeface="+mj-lt"/>
              </a:rPr>
              <a:t>to</a:t>
            </a:r>
            <a:r>
              <a:rPr lang="de-DE" sz="4000" i="1" dirty="0">
                <a:solidFill>
                  <a:srgbClr val="222222"/>
                </a:solidFill>
                <a:latin typeface="+mj-lt"/>
              </a:rPr>
              <a:t> hang on </a:t>
            </a:r>
            <a:r>
              <a:rPr lang="de-DE" sz="4000" i="1" dirty="0" err="1">
                <a:solidFill>
                  <a:srgbClr val="222222"/>
                </a:solidFill>
                <a:latin typeface="+mj-lt"/>
              </a:rPr>
              <a:t>to</a:t>
            </a:r>
            <a:r>
              <a:rPr lang="de-DE" sz="40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4000" i="1" dirty="0" err="1">
                <a:solidFill>
                  <a:srgbClr val="222222"/>
                </a:solidFill>
                <a:latin typeface="+mj-lt"/>
              </a:rPr>
              <a:t>agility</a:t>
            </a:r>
            <a:r>
              <a:rPr lang="de-DE" sz="4000" i="1" dirty="0">
                <a:solidFill>
                  <a:srgbClr val="222222"/>
                </a:solidFill>
                <a:latin typeface="+mj-lt"/>
              </a:rPr>
              <a:t>. </a:t>
            </a:r>
            <a:r>
              <a:rPr lang="de-DE" sz="4000" i="1" dirty="0" smtClean="0">
                <a:solidFill>
                  <a:srgbClr val="222222"/>
                </a:solidFill>
                <a:latin typeface="+mj-lt"/>
              </a:rPr>
              <a:t/>
            </a:r>
            <a:br>
              <a:rPr lang="de-DE" sz="4000" i="1" dirty="0" smtClean="0">
                <a:solidFill>
                  <a:srgbClr val="222222"/>
                </a:solidFill>
                <a:latin typeface="+mj-lt"/>
              </a:rPr>
            </a:br>
            <a:r>
              <a:rPr lang="de-DE" sz="4000" i="1" dirty="0" err="1" smtClean="0">
                <a:solidFill>
                  <a:srgbClr val="222222"/>
                </a:solidFill>
                <a:latin typeface="+mj-lt"/>
              </a:rPr>
              <a:t>Let’s</a:t>
            </a:r>
            <a:r>
              <a:rPr lang="de-DE" sz="4000" i="1" dirty="0" smtClean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4000" i="1" dirty="0" err="1">
                <a:solidFill>
                  <a:srgbClr val="222222"/>
                </a:solidFill>
                <a:latin typeface="+mj-lt"/>
              </a:rPr>
              <a:t>keep</a:t>
            </a:r>
            <a:r>
              <a:rPr lang="de-DE" sz="40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4000" i="1" dirty="0" err="1">
                <a:solidFill>
                  <a:srgbClr val="222222"/>
                </a:solidFill>
                <a:latin typeface="+mj-lt"/>
              </a:rPr>
              <a:t>it</a:t>
            </a:r>
            <a:r>
              <a:rPr lang="de-DE" sz="40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4000" i="1" dirty="0" err="1">
                <a:solidFill>
                  <a:srgbClr val="222222"/>
                </a:solidFill>
                <a:latin typeface="+mj-lt"/>
              </a:rPr>
              <a:t>meaningful</a:t>
            </a:r>
            <a:r>
              <a:rPr lang="de-DE" sz="4000" i="1" dirty="0">
                <a:solidFill>
                  <a:srgbClr val="222222"/>
                </a:solidFill>
                <a:latin typeface="+mj-lt"/>
              </a:rPr>
              <a:t>, </a:t>
            </a:r>
            <a:r>
              <a:rPr lang="de-DE" sz="4000" i="1" dirty="0" smtClean="0">
                <a:solidFill>
                  <a:srgbClr val="222222"/>
                </a:solidFill>
                <a:latin typeface="+mj-lt"/>
              </a:rPr>
              <a:t/>
            </a:r>
            <a:br>
              <a:rPr lang="de-DE" sz="4000" i="1" dirty="0" smtClean="0">
                <a:solidFill>
                  <a:srgbClr val="222222"/>
                </a:solidFill>
                <a:latin typeface="+mj-lt"/>
              </a:rPr>
            </a:br>
            <a:r>
              <a:rPr lang="de-DE" sz="4000" i="1" dirty="0" err="1" smtClean="0">
                <a:solidFill>
                  <a:srgbClr val="222222"/>
                </a:solidFill>
                <a:latin typeface="+mj-lt"/>
              </a:rPr>
              <a:t>and</a:t>
            </a:r>
            <a:r>
              <a:rPr lang="de-DE" sz="4000" i="1" dirty="0" smtClean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4000" i="1" dirty="0" err="1">
                <a:solidFill>
                  <a:srgbClr val="222222"/>
                </a:solidFill>
                <a:latin typeface="+mj-lt"/>
              </a:rPr>
              <a:t>let’s</a:t>
            </a:r>
            <a:r>
              <a:rPr lang="de-DE" sz="40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4000" i="1" dirty="0" err="1">
                <a:solidFill>
                  <a:srgbClr val="222222"/>
                </a:solidFill>
                <a:latin typeface="+mj-lt"/>
              </a:rPr>
              <a:t>protect</a:t>
            </a:r>
            <a:r>
              <a:rPr lang="de-DE" sz="40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4000" i="1" dirty="0" err="1">
                <a:solidFill>
                  <a:srgbClr val="222222"/>
                </a:solidFill>
                <a:latin typeface="+mj-lt"/>
              </a:rPr>
              <a:t>it</a:t>
            </a:r>
            <a:r>
              <a:rPr lang="de-DE" sz="40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4000" i="1" dirty="0" err="1">
                <a:solidFill>
                  <a:srgbClr val="222222"/>
                </a:solidFill>
                <a:latin typeface="+mj-lt"/>
              </a:rPr>
              <a:t>from</a:t>
            </a:r>
            <a:r>
              <a:rPr lang="de-DE" sz="40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4000" i="1" dirty="0" err="1">
                <a:solidFill>
                  <a:srgbClr val="222222"/>
                </a:solidFill>
                <a:latin typeface="+mj-lt"/>
              </a:rPr>
              <a:t>those</a:t>
            </a:r>
            <a:r>
              <a:rPr lang="de-DE" sz="40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4000" i="1" dirty="0" err="1">
                <a:solidFill>
                  <a:srgbClr val="222222"/>
                </a:solidFill>
                <a:latin typeface="+mj-lt"/>
              </a:rPr>
              <a:t>who</a:t>
            </a:r>
            <a:r>
              <a:rPr lang="de-DE" sz="40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4000" i="1" dirty="0" err="1">
                <a:solidFill>
                  <a:srgbClr val="222222"/>
                </a:solidFill>
                <a:latin typeface="+mj-lt"/>
              </a:rPr>
              <a:t>would</a:t>
            </a:r>
            <a:r>
              <a:rPr lang="de-DE" sz="40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4000" i="1" dirty="0" err="1">
                <a:solidFill>
                  <a:srgbClr val="222222"/>
                </a:solidFill>
                <a:latin typeface="+mj-lt"/>
              </a:rPr>
              <a:t>take</a:t>
            </a:r>
            <a:r>
              <a:rPr lang="de-DE" sz="40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4000" i="1" dirty="0" err="1">
                <a:solidFill>
                  <a:srgbClr val="222222"/>
                </a:solidFill>
                <a:latin typeface="+mj-lt"/>
              </a:rPr>
              <a:t>the</a:t>
            </a:r>
            <a:r>
              <a:rPr lang="de-DE" sz="40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4000" i="1" dirty="0" err="1">
                <a:solidFill>
                  <a:srgbClr val="222222"/>
                </a:solidFill>
                <a:latin typeface="+mj-lt"/>
              </a:rPr>
              <a:t>soul</a:t>
            </a:r>
            <a:r>
              <a:rPr lang="de-DE" sz="40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4000" i="1" dirty="0" err="1">
                <a:solidFill>
                  <a:srgbClr val="222222"/>
                </a:solidFill>
                <a:latin typeface="+mj-lt"/>
              </a:rPr>
              <a:t>of</a:t>
            </a:r>
            <a:r>
              <a:rPr lang="de-DE" sz="40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4000" i="1" dirty="0" err="1">
                <a:solidFill>
                  <a:srgbClr val="222222"/>
                </a:solidFill>
                <a:latin typeface="+mj-lt"/>
              </a:rPr>
              <a:t>our</a:t>
            </a:r>
            <a:r>
              <a:rPr lang="de-DE" sz="40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4000" i="1" dirty="0" err="1">
                <a:solidFill>
                  <a:srgbClr val="222222"/>
                </a:solidFill>
                <a:latin typeface="+mj-lt"/>
              </a:rPr>
              <a:t>ideas</a:t>
            </a:r>
            <a:r>
              <a:rPr lang="de-DE" sz="4000" i="1" dirty="0">
                <a:solidFill>
                  <a:srgbClr val="222222"/>
                </a:solidFill>
                <a:latin typeface="+mj-lt"/>
              </a:rPr>
              <a:t> in </a:t>
            </a:r>
            <a:r>
              <a:rPr lang="de-DE" sz="4000" i="1" dirty="0" err="1">
                <a:solidFill>
                  <a:srgbClr val="222222"/>
                </a:solidFill>
                <a:latin typeface="+mj-lt"/>
              </a:rPr>
              <a:t>order</a:t>
            </a:r>
            <a:r>
              <a:rPr lang="de-DE" sz="40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4000" i="1" dirty="0" err="1">
                <a:solidFill>
                  <a:srgbClr val="222222"/>
                </a:solidFill>
                <a:latin typeface="+mj-lt"/>
              </a:rPr>
              <a:t>to</a:t>
            </a:r>
            <a:r>
              <a:rPr lang="de-DE" sz="40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4000" i="1" dirty="0" err="1">
                <a:solidFill>
                  <a:srgbClr val="222222"/>
                </a:solidFill>
                <a:latin typeface="+mj-lt"/>
              </a:rPr>
              <a:t>sell</a:t>
            </a:r>
            <a:r>
              <a:rPr lang="de-DE" sz="40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4000" i="1" dirty="0" err="1">
                <a:solidFill>
                  <a:srgbClr val="222222"/>
                </a:solidFill>
                <a:latin typeface="+mj-lt"/>
              </a:rPr>
              <a:t>it</a:t>
            </a:r>
            <a:r>
              <a:rPr lang="de-DE" sz="4000" i="1" dirty="0">
                <a:solidFill>
                  <a:srgbClr val="222222"/>
                </a:solidFill>
                <a:latin typeface="+mj-lt"/>
              </a:rPr>
              <a:t> back </a:t>
            </a:r>
            <a:r>
              <a:rPr lang="de-DE" sz="4000" i="1" dirty="0" err="1">
                <a:solidFill>
                  <a:srgbClr val="222222"/>
                </a:solidFill>
                <a:latin typeface="+mj-lt"/>
              </a:rPr>
              <a:t>to</a:t>
            </a:r>
            <a:r>
              <a:rPr lang="de-DE" sz="4000" i="1" dirty="0">
                <a:solidFill>
                  <a:srgbClr val="222222"/>
                </a:solidFill>
                <a:latin typeface="+mj-lt"/>
              </a:rPr>
              <a:t> </a:t>
            </a:r>
            <a:r>
              <a:rPr lang="de-DE" sz="4000" i="1" dirty="0" err="1">
                <a:solidFill>
                  <a:srgbClr val="222222"/>
                </a:solidFill>
                <a:latin typeface="+mj-lt"/>
              </a:rPr>
              <a:t>us</a:t>
            </a:r>
            <a:r>
              <a:rPr lang="de-DE" sz="4000" i="1" dirty="0" smtClean="0">
                <a:solidFill>
                  <a:srgbClr val="222222"/>
                </a:solidFill>
                <a:latin typeface="+mj-lt"/>
              </a:rPr>
              <a:t>.</a:t>
            </a:r>
          </a:p>
          <a:p>
            <a:endParaRPr lang="de-DE" sz="2800" b="1" i="1" dirty="0" smtClean="0">
              <a:solidFill>
                <a:srgbClr val="222222"/>
              </a:solidFill>
              <a:latin typeface="+mj-lt"/>
            </a:endParaRPr>
          </a:p>
          <a:p>
            <a:r>
              <a:rPr lang="de-DE" sz="2800" b="1" i="1" dirty="0" smtClean="0">
                <a:solidFill>
                  <a:srgbClr val="222222"/>
                </a:solidFill>
                <a:latin typeface="+mj-lt"/>
              </a:rPr>
              <a:t>     Dave Thomas</a:t>
            </a:r>
          </a:p>
        </p:txBody>
      </p:sp>
    </p:spTree>
    <p:extLst>
      <p:ext uri="{BB962C8B-B14F-4D97-AF65-F5344CB8AC3E}">
        <p14:creationId xmlns:p14="http://schemas.microsoft.com/office/powerpoint/2010/main" val="1199897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0534" y="1307233"/>
            <a:ext cx="8490931" cy="4962939"/>
          </a:xfrm>
          <a:prstGeom prst="rect">
            <a:avLst/>
          </a:prstGeom>
        </p:spPr>
      </p:pic>
      <p:sp>
        <p:nvSpPr>
          <p:cNvPr id="4" name="Rechteck 3"/>
          <p:cNvSpPr/>
          <p:nvPr/>
        </p:nvSpPr>
        <p:spPr>
          <a:xfrm>
            <a:off x="0" y="206402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4400" dirty="0" smtClean="0">
                <a:latin typeface="+mj-lt"/>
              </a:rPr>
              <a:t>Google results for ”Agility”</a:t>
            </a:r>
            <a:endParaRPr lang="en-AU" sz="4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00737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/>
          <p:cNvSpPr/>
          <p:nvPr/>
        </p:nvSpPr>
        <p:spPr>
          <a:xfrm>
            <a:off x="1" y="99112"/>
            <a:ext cx="1219200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400" dirty="0" smtClean="0">
                <a:latin typeface="+mj-lt"/>
              </a:rPr>
              <a:t>1999</a:t>
            </a:r>
          </a:p>
          <a:p>
            <a:pPr algn="ctr"/>
            <a:r>
              <a:rPr lang="de-DE" sz="4400" dirty="0" err="1">
                <a:latin typeface="+mj-lt"/>
              </a:rPr>
              <a:t>How</a:t>
            </a:r>
            <a:r>
              <a:rPr lang="de-DE" sz="4400" dirty="0">
                <a:latin typeface="+mj-lt"/>
              </a:rPr>
              <a:t> was </a:t>
            </a:r>
            <a:r>
              <a:rPr lang="de-DE" sz="4400" dirty="0" err="1">
                <a:latin typeface="+mj-lt"/>
              </a:rPr>
              <a:t>the</a:t>
            </a:r>
            <a:r>
              <a:rPr lang="de-DE" sz="4400" dirty="0">
                <a:latin typeface="+mj-lt"/>
              </a:rPr>
              <a:t> </a:t>
            </a:r>
            <a:r>
              <a:rPr lang="de-DE" sz="4400" dirty="0" err="1">
                <a:latin typeface="+mj-lt"/>
              </a:rPr>
              <a:t>world</a:t>
            </a:r>
            <a:r>
              <a:rPr lang="de-DE" sz="4400" dirty="0">
                <a:latin typeface="+mj-lt"/>
              </a:rPr>
              <a:t> </a:t>
            </a:r>
            <a:r>
              <a:rPr lang="de-DE" sz="4400" dirty="0" err="1">
                <a:latin typeface="+mj-lt"/>
              </a:rPr>
              <a:t>developing</a:t>
            </a:r>
            <a:r>
              <a:rPr lang="de-DE" sz="4400" dirty="0">
                <a:latin typeface="+mj-lt"/>
              </a:rPr>
              <a:t> </a:t>
            </a:r>
            <a:r>
              <a:rPr lang="de-DE" sz="4400" dirty="0" err="1">
                <a:latin typeface="+mj-lt"/>
              </a:rPr>
              <a:t>software</a:t>
            </a:r>
            <a:r>
              <a:rPr lang="de-DE" sz="4400" dirty="0">
                <a:latin typeface="+mj-lt"/>
              </a:rPr>
              <a:t> back </a:t>
            </a:r>
            <a:r>
              <a:rPr lang="de-DE" sz="4400" dirty="0" err="1">
                <a:latin typeface="+mj-lt"/>
              </a:rPr>
              <a:t>then</a:t>
            </a:r>
            <a:r>
              <a:rPr lang="de-DE" sz="4400" dirty="0">
                <a:latin typeface="+mj-lt"/>
              </a:rPr>
              <a:t>?</a:t>
            </a:r>
          </a:p>
          <a:p>
            <a:pPr algn="ctr"/>
            <a:endParaRPr lang="de-DE" sz="4400" dirty="0">
              <a:latin typeface="+mj-lt"/>
            </a:endParaRPr>
          </a:p>
        </p:txBody>
      </p:sp>
      <p:sp>
        <p:nvSpPr>
          <p:cNvPr id="2" name="Rechteck 1"/>
          <p:cNvSpPr/>
          <p:nvPr/>
        </p:nvSpPr>
        <p:spPr>
          <a:xfrm>
            <a:off x="1" y="2278922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400" dirty="0" smtClean="0">
                <a:latin typeface="+mj-lt"/>
              </a:rPr>
              <a:t>99% </a:t>
            </a:r>
            <a:r>
              <a:rPr lang="de-DE" sz="4400" dirty="0" err="1" smtClean="0">
                <a:latin typeface="+mj-lt"/>
              </a:rPr>
              <a:t>of</a:t>
            </a:r>
            <a:r>
              <a:rPr lang="de-DE" sz="4400" dirty="0" smtClean="0">
                <a:latin typeface="+mj-lt"/>
              </a:rPr>
              <a:t> all </a:t>
            </a:r>
            <a:r>
              <a:rPr lang="de-DE" sz="4400" dirty="0" err="1" smtClean="0">
                <a:latin typeface="+mj-lt"/>
              </a:rPr>
              <a:t>software</a:t>
            </a:r>
            <a:r>
              <a:rPr lang="de-DE" sz="4400" dirty="0" smtClean="0">
                <a:latin typeface="+mj-lt"/>
              </a:rPr>
              <a:t> </a:t>
            </a:r>
            <a:r>
              <a:rPr lang="de-DE" sz="4400" dirty="0" err="1" smtClean="0">
                <a:latin typeface="+mj-lt"/>
              </a:rPr>
              <a:t>projects</a:t>
            </a:r>
            <a:r>
              <a:rPr lang="de-DE" sz="4400" dirty="0" smtClean="0">
                <a:latin typeface="+mj-lt"/>
              </a:rPr>
              <a:t> </a:t>
            </a:r>
            <a:r>
              <a:rPr lang="de-DE" sz="4400" dirty="0" err="1" smtClean="0">
                <a:latin typeface="+mj-lt"/>
              </a:rPr>
              <a:t>were</a:t>
            </a:r>
            <a:r>
              <a:rPr lang="de-DE" sz="4400" dirty="0" smtClean="0">
                <a:latin typeface="+mj-lt"/>
              </a:rPr>
              <a:t> like </a:t>
            </a:r>
            <a:r>
              <a:rPr lang="de-DE" sz="4400" dirty="0" err="1" smtClean="0">
                <a:latin typeface="+mj-lt"/>
              </a:rPr>
              <a:t>this</a:t>
            </a:r>
            <a:endParaRPr lang="de-DE" sz="4400" dirty="0">
              <a:latin typeface="+mj-lt"/>
            </a:endParaRPr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 rotWithShape="1">
          <a:blip r:embed="rId2"/>
          <a:srcRect t="1060"/>
          <a:stretch/>
        </p:blipFill>
        <p:spPr>
          <a:xfrm>
            <a:off x="4464161" y="3169434"/>
            <a:ext cx="3263680" cy="3229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091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/>
        </p:nvSpPr>
        <p:spPr>
          <a:xfrm>
            <a:off x="0" y="206402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4400" dirty="0" smtClean="0">
                <a:latin typeface="+mj-lt"/>
              </a:rPr>
              <a:t>Sources</a:t>
            </a:r>
            <a:endParaRPr lang="en-AU" sz="4400" dirty="0">
              <a:latin typeface="+mj-lt"/>
            </a:endParaRPr>
          </a:p>
        </p:txBody>
      </p:sp>
      <p:sp>
        <p:nvSpPr>
          <p:cNvPr id="4" name="Rechteck 3"/>
          <p:cNvSpPr/>
          <p:nvPr/>
        </p:nvSpPr>
        <p:spPr>
          <a:xfrm>
            <a:off x="908957" y="1898107"/>
            <a:ext cx="10374086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000" dirty="0">
                <a:hlinkClick r:id="rId2"/>
              </a:rPr>
              <a:t>http://</a:t>
            </a:r>
            <a:r>
              <a:rPr lang="de-DE" sz="2000" dirty="0" smtClean="0">
                <a:hlinkClick r:id="rId2"/>
              </a:rPr>
              <a:t>agilemanifesto.org</a:t>
            </a:r>
            <a:endParaRPr lang="de-DE" sz="2000" dirty="0" smtClean="0"/>
          </a:p>
          <a:p>
            <a:endParaRPr lang="de-DE" sz="2000" dirty="0" smtClean="0"/>
          </a:p>
          <a:p>
            <a:r>
              <a:rPr lang="de-DE" sz="2000" dirty="0" smtClean="0">
                <a:hlinkClick r:id="rId3"/>
              </a:rPr>
              <a:t>http</a:t>
            </a:r>
            <a:r>
              <a:rPr lang="de-DE" sz="2000" dirty="0">
                <a:hlinkClick r:id="rId3"/>
              </a:rPr>
              <a:t>://pragdave.me/blog/2014/03/04/time-to-kill-agile</a:t>
            </a:r>
            <a:r>
              <a:rPr lang="de-DE" sz="2000" dirty="0" smtClean="0">
                <a:hlinkClick r:id="rId3"/>
              </a:rPr>
              <a:t>/</a:t>
            </a:r>
            <a:endParaRPr lang="de-DE" sz="2000" dirty="0" smtClean="0"/>
          </a:p>
          <a:p>
            <a:endParaRPr lang="de-DE" sz="2000" dirty="0"/>
          </a:p>
          <a:p>
            <a:r>
              <a:rPr lang="de-DE" sz="2000" dirty="0" smtClean="0">
                <a:hlinkClick r:id="rId4"/>
              </a:rPr>
              <a:t>https</a:t>
            </a:r>
            <a:r>
              <a:rPr lang="de-DE" sz="2000" dirty="0">
                <a:hlinkClick r:id="rId4"/>
              </a:rPr>
              <a:t>://</a:t>
            </a:r>
            <a:r>
              <a:rPr lang="de-DE" sz="2000" dirty="0" smtClean="0">
                <a:hlinkClick r:id="rId4"/>
              </a:rPr>
              <a:t>youtu.be/a-BOSpxYJ9M</a:t>
            </a:r>
            <a:endParaRPr lang="de-DE" sz="2000" dirty="0" smtClean="0"/>
          </a:p>
          <a:p>
            <a:r>
              <a:rPr lang="de-DE" sz="2000" dirty="0"/>
              <a:t/>
            </a:r>
            <a:br>
              <a:rPr lang="de-DE" sz="2000" dirty="0"/>
            </a:br>
            <a:r>
              <a:rPr lang="de-DE" sz="2000" dirty="0" smtClean="0">
                <a:hlinkClick r:id="rId5"/>
              </a:rPr>
              <a:t>https</a:t>
            </a:r>
            <a:r>
              <a:rPr lang="de-DE" sz="2000" dirty="0">
                <a:hlinkClick r:id="rId5"/>
              </a:rPr>
              <a:t>://</a:t>
            </a:r>
            <a:r>
              <a:rPr lang="de-DE" sz="2000" dirty="0" smtClean="0">
                <a:hlinkClick r:id="rId5"/>
              </a:rPr>
              <a:t>youtu.be/GE6lbPLEAzc</a:t>
            </a:r>
            <a:endParaRPr lang="de-DE" sz="2000" dirty="0" smtClean="0"/>
          </a:p>
          <a:p>
            <a:endParaRPr lang="de-DE" sz="2000" dirty="0"/>
          </a:p>
          <a:p>
            <a:r>
              <a:rPr lang="pt-BR" sz="2000" dirty="0">
                <a:hlinkClick r:id="rId6"/>
              </a:rPr>
              <a:t>https://</a:t>
            </a:r>
            <a:r>
              <a:rPr lang="pt-BR" sz="2000" dirty="0" smtClean="0">
                <a:hlinkClick r:id="rId6"/>
              </a:rPr>
              <a:t>vimeo.com/44234746</a:t>
            </a:r>
            <a:endParaRPr lang="pt-BR" sz="2000" dirty="0" smtClean="0"/>
          </a:p>
          <a:p>
            <a:endParaRPr lang="pt-BR" sz="2000" dirty="0"/>
          </a:p>
          <a:p>
            <a:r>
              <a:rPr lang="pt-BR" sz="2000" dirty="0">
                <a:hlinkClick r:id="rId7"/>
              </a:rPr>
              <a:t>https://www.artefactgroup.com/content/post-agile-a-design-thinking-approach-to-software-development</a:t>
            </a:r>
            <a:r>
              <a:rPr lang="pt-BR" sz="2000" dirty="0" smtClean="0">
                <a:hlinkClick r:id="rId7"/>
              </a:rPr>
              <a:t>/</a:t>
            </a:r>
            <a:endParaRPr lang="pt-BR" sz="2000" dirty="0" smtClean="0"/>
          </a:p>
          <a:p>
            <a:endParaRPr lang="pt-BR" sz="2000" dirty="0"/>
          </a:p>
          <a:p>
            <a:r>
              <a:rPr lang="pt-BR" sz="2000" dirty="0">
                <a:hlinkClick r:id="rId8"/>
              </a:rPr>
              <a:t>https://</a:t>
            </a:r>
            <a:r>
              <a:rPr lang="pt-BR" sz="2000" dirty="0" smtClean="0">
                <a:hlinkClick r:id="rId8"/>
              </a:rPr>
              <a:t>github.com/oreillymedia/97-things-every-agile-developer-should-know/blob/master/Beware_Of_Agile_Zealots.asciidoc</a:t>
            </a:r>
            <a:endParaRPr lang="pt-BR" sz="2000" dirty="0" smtClean="0"/>
          </a:p>
          <a:p>
            <a:endParaRPr lang="de-DE" sz="2000" dirty="0" smtClean="0"/>
          </a:p>
        </p:txBody>
      </p:sp>
    </p:spTree>
    <p:extLst>
      <p:ext uri="{BB962C8B-B14F-4D97-AF65-F5344CB8AC3E}">
        <p14:creationId xmlns:p14="http://schemas.microsoft.com/office/powerpoint/2010/main" val="1445370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2207167"/>
            <a:ext cx="9144000" cy="1160901"/>
          </a:xfrm>
        </p:spPr>
        <p:txBody>
          <a:bodyPr>
            <a:normAutofit/>
          </a:bodyPr>
          <a:lstStyle/>
          <a:p>
            <a:r>
              <a:rPr lang="de-DE" sz="4800" b="1" dirty="0" smtClean="0"/>
              <a:t>Agile</a:t>
            </a:r>
            <a:r>
              <a:rPr lang="de-DE" sz="4800" dirty="0" smtClean="0"/>
              <a:t> </a:t>
            </a:r>
            <a:r>
              <a:rPr lang="de-DE" sz="4800" dirty="0" err="1" smtClean="0"/>
              <a:t>is</a:t>
            </a:r>
            <a:r>
              <a:rPr lang="de-DE" sz="4800" dirty="0" smtClean="0"/>
              <a:t> </a:t>
            </a:r>
            <a:r>
              <a:rPr lang="de-DE" sz="4800" dirty="0" err="1" smtClean="0"/>
              <a:t>dead</a:t>
            </a:r>
            <a:endParaRPr lang="de-DE" sz="4800" dirty="0"/>
          </a:p>
        </p:txBody>
      </p:sp>
      <p:sp>
        <p:nvSpPr>
          <p:cNvPr id="4" name="Titel 1"/>
          <p:cNvSpPr txBox="1">
            <a:spLocks/>
          </p:cNvSpPr>
          <p:nvPr/>
        </p:nvSpPr>
        <p:spPr>
          <a:xfrm>
            <a:off x="1524000" y="3368069"/>
            <a:ext cx="9144000" cy="11771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sz="7200" dirty="0" smtClean="0"/>
              <a:t>Long Live </a:t>
            </a:r>
            <a:r>
              <a:rPr lang="de-DE" sz="7200" b="1" dirty="0" err="1" smtClean="0"/>
              <a:t>Agility</a:t>
            </a:r>
            <a:r>
              <a:rPr lang="de-DE" sz="7200" dirty="0" smtClean="0"/>
              <a:t>!</a:t>
            </a:r>
            <a:endParaRPr lang="de-DE" sz="7200" dirty="0"/>
          </a:p>
        </p:txBody>
      </p:sp>
    </p:spTree>
    <p:extLst>
      <p:ext uri="{BB962C8B-B14F-4D97-AF65-F5344CB8AC3E}">
        <p14:creationId xmlns:p14="http://schemas.microsoft.com/office/powerpoint/2010/main" val="87976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>
          <a:xfrm>
            <a:off x="1" y="309318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dirty="0" smtClean="0">
                <a:latin typeface="+mj-lt"/>
              </a:rPr>
              <a:t>But there where also many new ideas.</a:t>
            </a:r>
          </a:p>
        </p:txBody>
      </p:sp>
      <p:sp>
        <p:nvSpPr>
          <p:cNvPr id="6" name="Rechteck 5"/>
          <p:cNvSpPr/>
          <p:nvPr/>
        </p:nvSpPr>
        <p:spPr>
          <a:xfrm>
            <a:off x="0" y="4271706"/>
            <a:ext cx="1219200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s-IS" sz="4400" dirty="0" smtClean="0">
                <a:latin typeface="+mj-lt"/>
              </a:rPr>
              <a:t>a</a:t>
            </a:r>
            <a:r>
              <a:rPr lang="en-US" sz="4400" dirty="0" err="1" smtClean="0">
                <a:latin typeface="+mj-lt"/>
              </a:rPr>
              <a:t>ll</a:t>
            </a:r>
            <a:r>
              <a:rPr lang="en-US" sz="4400" dirty="0" smtClean="0">
                <a:latin typeface="+mj-lt"/>
              </a:rPr>
              <a:t> of them were focused on </a:t>
            </a:r>
          </a:p>
          <a:p>
            <a:pPr algn="ctr"/>
            <a:r>
              <a:rPr lang="en-US" sz="4400" b="1" i="1" dirty="0" smtClean="0">
                <a:latin typeface="+mj-lt"/>
              </a:rPr>
              <a:t>„how can we cut down all of that bullshit </a:t>
            </a:r>
          </a:p>
          <a:p>
            <a:pPr algn="ctr"/>
            <a:r>
              <a:rPr lang="en-US" sz="4400" b="1" i="1" dirty="0" smtClean="0">
                <a:latin typeface="+mj-lt"/>
              </a:rPr>
              <a:t>and just focus on writing software</a:t>
            </a:r>
            <a:r>
              <a:rPr lang="de-CH" sz="4400" b="1" i="1" dirty="0" smtClean="0">
                <a:latin typeface="+mj-lt"/>
              </a:rPr>
              <a:t>!“</a:t>
            </a:r>
            <a:endParaRPr lang="en-US" sz="4400" b="1" i="1" dirty="0">
              <a:latin typeface="+mj-lt"/>
            </a:endParaRPr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8190" y="1622972"/>
            <a:ext cx="1683626" cy="2244834"/>
          </a:xfrm>
          <a:prstGeom prst="rect">
            <a:avLst/>
          </a:prstGeom>
        </p:spPr>
      </p:pic>
      <p:pic>
        <p:nvPicPr>
          <p:cNvPr id="7" name="Bild 6"/>
          <p:cNvPicPr>
            <a:picLocks noChangeAspect="1"/>
          </p:cNvPicPr>
          <p:nvPr/>
        </p:nvPicPr>
        <p:blipFill rotWithShape="1">
          <a:blip r:embed="rId2"/>
          <a:srcRect l="10760" r="9968" b="7013"/>
          <a:stretch/>
        </p:blipFill>
        <p:spPr>
          <a:xfrm>
            <a:off x="3049749" y="1616729"/>
            <a:ext cx="1755229" cy="2213304"/>
          </a:xfrm>
          <a:prstGeom prst="rect">
            <a:avLst/>
          </a:prstGeom>
        </p:spPr>
      </p:pic>
      <p:pic>
        <p:nvPicPr>
          <p:cNvPr id="8" name="Bild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2911" y="1616729"/>
            <a:ext cx="1791857" cy="2251077"/>
          </a:xfrm>
          <a:prstGeom prst="rect">
            <a:avLst/>
          </a:prstGeom>
        </p:spPr>
      </p:pic>
      <p:pic>
        <p:nvPicPr>
          <p:cNvPr id="9" name="Bild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2701" y="1616729"/>
            <a:ext cx="1705225" cy="2251077"/>
          </a:xfrm>
          <a:prstGeom prst="rect">
            <a:avLst/>
          </a:prstGeom>
        </p:spPr>
      </p:pic>
      <p:pic>
        <p:nvPicPr>
          <p:cNvPr id="12" name="Bild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45859" y="1616729"/>
            <a:ext cx="1496381" cy="2251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578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 1"/>
          <p:cNvPicPr>
            <a:picLocks noChangeAspect="1"/>
          </p:cNvPicPr>
          <p:nvPr/>
        </p:nvPicPr>
        <p:blipFill rotWithShape="1">
          <a:blip r:embed="rId2"/>
          <a:srcRect l="27491" t="10072" r="24073" b="12230"/>
          <a:stretch/>
        </p:blipFill>
        <p:spPr>
          <a:xfrm>
            <a:off x="5153828" y="54738"/>
            <a:ext cx="1551215" cy="1994418"/>
          </a:xfrm>
          <a:prstGeom prst="rect">
            <a:avLst/>
          </a:prstGeom>
        </p:spPr>
      </p:pic>
      <p:pic>
        <p:nvPicPr>
          <p:cNvPr id="3" name="Bild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368" y="409949"/>
            <a:ext cx="1461462" cy="1639207"/>
          </a:xfrm>
          <a:prstGeom prst="rect">
            <a:avLst/>
          </a:prstGeom>
        </p:spPr>
      </p:pic>
      <p:pic>
        <p:nvPicPr>
          <p:cNvPr id="4" name="Bild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76099" y="687687"/>
            <a:ext cx="1301530" cy="1361469"/>
          </a:xfrm>
          <a:prstGeom prst="rect">
            <a:avLst/>
          </a:prstGeom>
        </p:spPr>
      </p:pic>
      <p:pic>
        <p:nvPicPr>
          <p:cNvPr id="6" name="Bild 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27143" r="21" b="39523"/>
          <a:stretch/>
        </p:blipFill>
        <p:spPr>
          <a:xfrm>
            <a:off x="1339292" y="4555683"/>
            <a:ext cx="9180286" cy="2286001"/>
          </a:xfrm>
          <a:prstGeom prst="rect">
            <a:avLst/>
          </a:prstGeom>
        </p:spPr>
      </p:pic>
      <p:sp>
        <p:nvSpPr>
          <p:cNvPr id="7" name="Rechteck 6"/>
          <p:cNvSpPr/>
          <p:nvPr/>
        </p:nvSpPr>
        <p:spPr>
          <a:xfrm>
            <a:off x="497114" y="1982450"/>
            <a:ext cx="2432957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 smtClean="0">
                <a:latin typeface="+mj-lt"/>
              </a:rPr>
              <a:t>Angry</a:t>
            </a:r>
          </a:p>
          <a:p>
            <a:pPr algn="ctr"/>
            <a:r>
              <a:rPr lang="en-US" sz="3200" dirty="0" smtClean="0">
                <a:latin typeface="+mj-lt"/>
              </a:rPr>
              <a:t>Engineers</a:t>
            </a:r>
            <a:endParaRPr lang="en-US" sz="3200" dirty="0" smtClean="0">
              <a:latin typeface="+mj-lt"/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4519385" y="1982450"/>
            <a:ext cx="2432957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 smtClean="0">
                <a:latin typeface="+mj-lt"/>
              </a:rPr>
              <a:t>New</a:t>
            </a:r>
          </a:p>
          <a:p>
            <a:pPr algn="ctr"/>
            <a:r>
              <a:rPr lang="en-US" sz="3200" dirty="0" smtClean="0">
                <a:latin typeface="+mj-lt"/>
              </a:rPr>
              <a:t>Ideas</a:t>
            </a:r>
            <a:endParaRPr lang="en-US" sz="3200" dirty="0" smtClean="0">
              <a:latin typeface="+mj-lt"/>
            </a:endParaRPr>
          </a:p>
        </p:txBody>
      </p:sp>
      <p:sp>
        <p:nvSpPr>
          <p:cNvPr id="9" name="Rechteck 8"/>
          <p:cNvSpPr/>
          <p:nvPr/>
        </p:nvSpPr>
        <p:spPr>
          <a:xfrm>
            <a:off x="8541656" y="1982450"/>
            <a:ext cx="2432957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 smtClean="0">
                <a:latin typeface="+mj-lt"/>
              </a:rPr>
              <a:t>OOPSLA</a:t>
            </a:r>
          </a:p>
          <a:p>
            <a:pPr algn="ctr"/>
            <a:r>
              <a:rPr lang="en-US" sz="3200" dirty="0" smtClean="0">
                <a:latin typeface="+mj-lt"/>
              </a:rPr>
              <a:t>Con</a:t>
            </a:r>
            <a:endParaRPr lang="en-US" sz="3200" dirty="0" smtClean="0">
              <a:latin typeface="+mj-lt"/>
            </a:endParaRPr>
          </a:p>
        </p:txBody>
      </p:sp>
      <p:pic>
        <p:nvPicPr>
          <p:cNvPr id="13" name="Bild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27413" y="547456"/>
            <a:ext cx="1641929" cy="1641929"/>
          </a:xfrm>
          <a:prstGeom prst="rect">
            <a:avLst/>
          </a:prstGeom>
        </p:spPr>
      </p:pic>
      <p:pic>
        <p:nvPicPr>
          <p:cNvPr id="14" name="Bild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19606" y="547456"/>
            <a:ext cx="1641929" cy="1641929"/>
          </a:xfrm>
          <a:prstGeom prst="rect">
            <a:avLst/>
          </a:prstGeom>
        </p:spPr>
      </p:pic>
      <p:pic>
        <p:nvPicPr>
          <p:cNvPr id="15" name="Bild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72478" y="3064597"/>
            <a:ext cx="1824542" cy="1824542"/>
          </a:xfrm>
          <a:prstGeom prst="rect">
            <a:avLst/>
          </a:prstGeom>
        </p:spPr>
      </p:pic>
      <p:pic>
        <p:nvPicPr>
          <p:cNvPr id="17" name="Bild 1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713222" y="3376745"/>
            <a:ext cx="1643806" cy="1122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6976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206402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400" dirty="0" smtClean="0">
                <a:latin typeface="+mj-lt"/>
              </a:rPr>
              <a:t>After </a:t>
            </a:r>
            <a:r>
              <a:rPr lang="de-DE" sz="4400" dirty="0" err="1" smtClean="0">
                <a:latin typeface="+mj-lt"/>
              </a:rPr>
              <a:t>less</a:t>
            </a:r>
            <a:r>
              <a:rPr lang="de-DE" sz="4400" dirty="0" smtClean="0">
                <a:latin typeface="+mj-lt"/>
              </a:rPr>
              <a:t> </a:t>
            </a:r>
            <a:r>
              <a:rPr lang="de-DE" sz="4400" dirty="0" err="1" smtClean="0">
                <a:latin typeface="+mj-lt"/>
              </a:rPr>
              <a:t>than</a:t>
            </a:r>
            <a:r>
              <a:rPr lang="de-DE" sz="4400" dirty="0" smtClean="0">
                <a:latin typeface="+mj-lt"/>
              </a:rPr>
              <a:t> 1 </a:t>
            </a:r>
            <a:r>
              <a:rPr lang="de-DE" sz="4400" dirty="0" err="1" smtClean="0">
                <a:latin typeface="+mj-lt"/>
              </a:rPr>
              <a:t>day</a:t>
            </a:r>
            <a:r>
              <a:rPr lang="de-DE" sz="4400" dirty="0" smtClean="0">
                <a:latin typeface="+mj-lt"/>
              </a:rPr>
              <a:t>, </a:t>
            </a:r>
            <a:r>
              <a:rPr lang="de-DE" sz="4400" dirty="0" err="1" smtClean="0">
                <a:latin typeface="+mj-lt"/>
              </a:rPr>
              <a:t>they</a:t>
            </a:r>
            <a:r>
              <a:rPr lang="de-DE" sz="4400" dirty="0" smtClean="0">
                <a:latin typeface="+mj-lt"/>
              </a:rPr>
              <a:t> </a:t>
            </a:r>
            <a:r>
              <a:rPr lang="de-DE" sz="4400" dirty="0" err="1" smtClean="0">
                <a:latin typeface="+mj-lt"/>
              </a:rPr>
              <a:t>came</a:t>
            </a:r>
            <a:r>
              <a:rPr lang="de-DE" sz="4400" dirty="0" smtClean="0">
                <a:latin typeface="+mj-lt"/>
              </a:rPr>
              <a:t> </a:t>
            </a:r>
            <a:r>
              <a:rPr lang="de-DE" sz="4400" dirty="0" err="1" smtClean="0">
                <a:latin typeface="+mj-lt"/>
              </a:rPr>
              <a:t>up</a:t>
            </a:r>
            <a:r>
              <a:rPr lang="de-DE" sz="4400" dirty="0" smtClean="0">
                <a:latin typeface="+mj-lt"/>
              </a:rPr>
              <a:t> </a:t>
            </a:r>
            <a:r>
              <a:rPr lang="de-DE" sz="4400" dirty="0" err="1" smtClean="0">
                <a:latin typeface="+mj-lt"/>
              </a:rPr>
              <a:t>with</a:t>
            </a:r>
            <a:endParaRPr lang="de-DE" sz="4400" dirty="0">
              <a:latin typeface="+mj-lt"/>
            </a:endParaRPr>
          </a:p>
        </p:txBody>
      </p:sp>
      <p:sp>
        <p:nvSpPr>
          <p:cNvPr id="10" name="Titel 1"/>
          <p:cNvSpPr txBox="1">
            <a:spLocks/>
          </p:cNvSpPr>
          <p:nvPr/>
        </p:nvSpPr>
        <p:spPr>
          <a:xfrm>
            <a:off x="1524000" y="975843"/>
            <a:ext cx="9144000" cy="11771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b="1" dirty="0"/>
              <a:t>a</a:t>
            </a:r>
            <a:r>
              <a:rPr lang="de-DE" b="1" dirty="0" smtClean="0"/>
              <a:t> </a:t>
            </a:r>
            <a:r>
              <a:rPr lang="de-DE" b="1" dirty="0" err="1" smtClean="0"/>
              <a:t>short</a:t>
            </a:r>
            <a:r>
              <a:rPr lang="de-DE" b="1" dirty="0" smtClean="0"/>
              <a:t> </a:t>
            </a:r>
            <a:r>
              <a:rPr lang="de-DE" b="1" dirty="0" err="1" smtClean="0"/>
              <a:t>list</a:t>
            </a:r>
            <a:r>
              <a:rPr lang="de-DE" b="1" dirty="0" smtClean="0"/>
              <a:t> </a:t>
            </a:r>
            <a:r>
              <a:rPr lang="de-DE" b="1" dirty="0" err="1" smtClean="0"/>
              <a:t>of</a:t>
            </a:r>
            <a:r>
              <a:rPr lang="de-DE" b="1" dirty="0" smtClean="0"/>
              <a:t> </a:t>
            </a:r>
            <a:r>
              <a:rPr lang="de-DE" b="1" dirty="0" err="1" smtClean="0"/>
              <a:t>values</a:t>
            </a:r>
            <a:endParaRPr lang="de-DE" b="1" dirty="0"/>
          </a:p>
        </p:txBody>
      </p:sp>
      <p:sp>
        <p:nvSpPr>
          <p:cNvPr id="2" name="Rechteck 1"/>
          <p:cNvSpPr/>
          <p:nvPr/>
        </p:nvSpPr>
        <p:spPr>
          <a:xfrm>
            <a:off x="1344010" y="2476404"/>
            <a:ext cx="9503979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de-DE" sz="3200" b="1" i="1" dirty="0" err="1">
                <a:solidFill>
                  <a:srgbClr val="505058"/>
                </a:solidFill>
                <a:latin typeface="+mj-lt"/>
              </a:rPr>
              <a:t>Individuals</a:t>
            </a:r>
            <a:r>
              <a:rPr lang="de-DE" sz="3200" b="1" i="1" dirty="0">
                <a:solidFill>
                  <a:srgbClr val="505058"/>
                </a:solidFill>
                <a:latin typeface="+mj-lt"/>
              </a:rPr>
              <a:t> </a:t>
            </a:r>
            <a:r>
              <a:rPr lang="de-DE" sz="3200" b="1" i="1" dirty="0" err="1">
                <a:solidFill>
                  <a:srgbClr val="505058"/>
                </a:solidFill>
                <a:latin typeface="+mj-lt"/>
              </a:rPr>
              <a:t>and</a:t>
            </a:r>
            <a:r>
              <a:rPr lang="de-DE" sz="3200" b="1" i="1" dirty="0">
                <a:solidFill>
                  <a:srgbClr val="505058"/>
                </a:solidFill>
                <a:latin typeface="+mj-lt"/>
              </a:rPr>
              <a:t> Interactions</a:t>
            </a:r>
            <a:r>
              <a:rPr lang="de-DE" sz="3200" i="1" dirty="0">
                <a:solidFill>
                  <a:srgbClr val="505058"/>
                </a:solidFill>
                <a:latin typeface="+mj-lt"/>
              </a:rPr>
              <a:t> </a:t>
            </a:r>
            <a:r>
              <a:rPr lang="de-DE" sz="3200" i="1" dirty="0" err="1">
                <a:solidFill>
                  <a:srgbClr val="505058"/>
                </a:solidFill>
                <a:latin typeface="+mj-lt"/>
              </a:rPr>
              <a:t>over</a:t>
            </a:r>
            <a:r>
              <a:rPr lang="de-DE" sz="3200" i="1" dirty="0">
                <a:solidFill>
                  <a:srgbClr val="505058"/>
                </a:solidFill>
                <a:latin typeface="+mj-lt"/>
              </a:rPr>
              <a:t> </a:t>
            </a:r>
            <a:r>
              <a:rPr lang="de-DE" sz="3200" i="1" dirty="0" err="1">
                <a:solidFill>
                  <a:srgbClr val="505058"/>
                </a:solidFill>
                <a:latin typeface="+mj-lt"/>
              </a:rPr>
              <a:t>Processes</a:t>
            </a:r>
            <a:r>
              <a:rPr lang="de-DE" sz="3200" i="1" dirty="0">
                <a:solidFill>
                  <a:srgbClr val="505058"/>
                </a:solidFill>
                <a:latin typeface="+mj-lt"/>
              </a:rPr>
              <a:t> </a:t>
            </a:r>
            <a:r>
              <a:rPr lang="de-DE" sz="3200" i="1" dirty="0" err="1">
                <a:solidFill>
                  <a:srgbClr val="505058"/>
                </a:solidFill>
                <a:latin typeface="+mj-lt"/>
              </a:rPr>
              <a:t>and</a:t>
            </a:r>
            <a:r>
              <a:rPr lang="de-DE" sz="3200" i="1" dirty="0">
                <a:solidFill>
                  <a:srgbClr val="505058"/>
                </a:solidFill>
                <a:latin typeface="+mj-lt"/>
              </a:rPr>
              <a:t> Tools</a:t>
            </a:r>
            <a:r>
              <a:rPr lang="de-DE" sz="3200" dirty="0">
                <a:latin typeface="+mj-lt"/>
              </a:rPr>
              <a:t/>
            </a:r>
            <a:br>
              <a:rPr lang="de-DE" sz="3200" dirty="0">
                <a:latin typeface="+mj-lt"/>
              </a:rPr>
            </a:br>
            <a:r>
              <a:rPr lang="de-DE" sz="3200" b="1" i="1" dirty="0">
                <a:solidFill>
                  <a:srgbClr val="505058"/>
                </a:solidFill>
                <a:latin typeface="+mj-lt"/>
              </a:rPr>
              <a:t>Working Software</a:t>
            </a:r>
            <a:r>
              <a:rPr lang="de-DE" sz="3200" i="1" dirty="0">
                <a:solidFill>
                  <a:srgbClr val="505058"/>
                </a:solidFill>
                <a:latin typeface="+mj-lt"/>
              </a:rPr>
              <a:t> </a:t>
            </a:r>
            <a:r>
              <a:rPr lang="de-DE" sz="3200" i="1" dirty="0" err="1">
                <a:solidFill>
                  <a:srgbClr val="505058"/>
                </a:solidFill>
                <a:latin typeface="+mj-lt"/>
              </a:rPr>
              <a:t>over</a:t>
            </a:r>
            <a:r>
              <a:rPr lang="de-DE" sz="3200" i="1" dirty="0">
                <a:solidFill>
                  <a:srgbClr val="505058"/>
                </a:solidFill>
                <a:latin typeface="+mj-lt"/>
              </a:rPr>
              <a:t> </a:t>
            </a:r>
            <a:r>
              <a:rPr lang="de-DE" sz="3200" i="1" dirty="0" err="1">
                <a:solidFill>
                  <a:srgbClr val="505058"/>
                </a:solidFill>
                <a:latin typeface="+mj-lt"/>
              </a:rPr>
              <a:t>Comprehensive</a:t>
            </a:r>
            <a:r>
              <a:rPr lang="de-DE" sz="3200" i="1" dirty="0">
                <a:solidFill>
                  <a:srgbClr val="505058"/>
                </a:solidFill>
                <a:latin typeface="+mj-lt"/>
              </a:rPr>
              <a:t> </a:t>
            </a:r>
            <a:r>
              <a:rPr lang="de-DE" sz="3200" i="1" dirty="0" err="1">
                <a:solidFill>
                  <a:srgbClr val="505058"/>
                </a:solidFill>
                <a:latin typeface="+mj-lt"/>
              </a:rPr>
              <a:t>Documentation</a:t>
            </a:r>
            <a:r>
              <a:rPr lang="de-DE" sz="3200" dirty="0">
                <a:latin typeface="+mj-lt"/>
              </a:rPr>
              <a:t/>
            </a:r>
            <a:br>
              <a:rPr lang="de-DE" sz="3200" dirty="0">
                <a:latin typeface="+mj-lt"/>
              </a:rPr>
            </a:br>
            <a:r>
              <a:rPr lang="de-DE" sz="3200" b="1" i="1" dirty="0">
                <a:solidFill>
                  <a:srgbClr val="505058"/>
                </a:solidFill>
                <a:latin typeface="+mj-lt"/>
              </a:rPr>
              <a:t>Customer </a:t>
            </a:r>
            <a:r>
              <a:rPr lang="de-DE" sz="3200" b="1" i="1" dirty="0" err="1">
                <a:solidFill>
                  <a:srgbClr val="505058"/>
                </a:solidFill>
                <a:latin typeface="+mj-lt"/>
              </a:rPr>
              <a:t>Collaboration</a:t>
            </a:r>
            <a:r>
              <a:rPr lang="de-DE" sz="3200" i="1" dirty="0">
                <a:solidFill>
                  <a:srgbClr val="505058"/>
                </a:solidFill>
                <a:latin typeface="+mj-lt"/>
              </a:rPr>
              <a:t> </a:t>
            </a:r>
            <a:r>
              <a:rPr lang="de-DE" sz="3200" i="1" dirty="0" err="1">
                <a:solidFill>
                  <a:srgbClr val="505058"/>
                </a:solidFill>
                <a:latin typeface="+mj-lt"/>
              </a:rPr>
              <a:t>over</a:t>
            </a:r>
            <a:r>
              <a:rPr lang="de-DE" sz="3200" i="1" dirty="0">
                <a:solidFill>
                  <a:srgbClr val="505058"/>
                </a:solidFill>
                <a:latin typeface="+mj-lt"/>
              </a:rPr>
              <a:t> </a:t>
            </a:r>
            <a:r>
              <a:rPr lang="de-DE" sz="3200" i="1" dirty="0" err="1">
                <a:solidFill>
                  <a:srgbClr val="505058"/>
                </a:solidFill>
                <a:latin typeface="+mj-lt"/>
              </a:rPr>
              <a:t>Contract</a:t>
            </a:r>
            <a:r>
              <a:rPr lang="de-DE" sz="3200" i="1" dirty="0">
                <a:solidFill>
                  <a:srgbClr val="505058"/>
                </a:solidFill>
                <a:latin typeface="+mj-lt"/>
              </a:rPr>
              <a:t> </a:t>
            </a:r>
            <a:r>
              <a:rPr lang="de-DE" sz="3200" i="1" dirty="0" err="1">
                <a:solidFill>
                  <a:srgbClr val="505058"/>
                </a:solidFill>
                <a:latin typeface="+mj-lt"/>
              </a:rPr>
              <a:t>Negotiation</a:t>
            </a:r>
            <a:r>
              <a:rPr lang="de-DE" sz="3200" i="1" dirty="0">
                <a:solidFill>
                  <a:srgbClr val="505058"/>
                </a:solidFill>
                <a:latin typeface="+mj-lt"/>
              </a:rPr>
              <a:t>, </a:t>
            </a:r>
            <a:r>
              <a:rPr lang="de-DE" sz="3200" i="1" dirty="0" err="1">
                <a:solidFill>
                  <a:srgbClr val="505058"/>
                </a:solidFill>
                <a:latin typeface="+mj-lt"/>
              </a:rPr>
              <a:t>and</a:t>
            </a:r>
            <a:r>
              <a:rPr lang="de-DE" sz="3200" dirty="0">
                <a:latin typeface="+mj-lt"/>
              </a:rPr>
              <a:t/>
            </a:r>
            <a:br>
              <a:rPr lang="de-DE" sz="3200" dirty="0">
                <a:latin typeface="+mj-lt"/>
              </a:rPr>
            </a:br>
            <a:r>
              <a:rPr lang="de-DE" sz="3200" b="1" i="1" dirty="0" err="1">
                <a:solidFill>
                  <a:srgbClr val="505058"/>
                </a:solidFill>
                <a:latin typeface="+mj-lt"/>
              </a:rPr>
              <a:t>Responding</a:t>
            </a:r>
            <a:r>
              <a:rPr lang="de-DE" sz="3200" b="1" i="1" dirty="0">
                <a:solidFill>
                  <a:srgbClr val="505058"/>
                </a:solidFill>
                <a:latin typeface="+mj-lt"/>
              </a:rPr>
              <a:t> </a:t>
            </a:r>
            <a:r>
              <a:rPr lang="de-DE" sz="3200" b="1" i="1" dirty="0" err="1">
                <a:solidFill>
                  <a:srgbClr val="505058"/>
                </a:solidFill>
                <a:latin typeface="+mj-lt"/>
              </a:rPr>
              <a:t>to</a:t>
            </a:r>
            <a:r>
              <a:rPr lang="de-DE" sz="3200" b="1" i="1" dirty="0">
                <a:solidFill>
                  <a:srgbClr val="505058"/>
                </a:solidFill>
                <a:latin typeface="+mj-lt"/>
              </a:rPr>
              <a:t> Change</a:t>
            </a:r>
            <a:r>
              <a:rPr lang="de-DE" sz="3200" i="1" dirty="0">
                <a:solidFill>
                  <a:srgbClr val="505058"/>
                </a:solidFill>
                <a:latin typeface="+mj-lt"/>
              </a:rPr>
              <a:t> </a:t>
            </a:r>
            <a:r>
              <a:rPr lang="de-DE" sz="3200" i="1" dirty="0" err="1">
                <a:solidFill>
                  <a:srgbClr val="505058"/>
                </a:solidFill>
                <a:latin typeface="+mj-lt"/>
              </a:rPr>
              <a:t>over</a:t>
            </a:r>
            <a:r>
              <a:rPr lang="de-DE" sz="3200" i="1" dirty="0">
                <a:solidFill>
                  <a:srgbClr val="505058"/>
                </a:solidFill>
                <a:latin typeface="+mj-lt"/>
              </a:rPr>
              <a:t> </a:t>
            </a:r>
            <a:r>
              <a:rPr lang="de-DE" sz="3200" i="1" dirty="0" err="1">
                <a:solidFill>
                  <a:srgbClr val="505058"/>
                </a:solidFill>
                <a:latin typeface="+mj-lt"/>
              </a:rPr>
              <a:t>Following</a:t>
            </a:r>
            <a:r>
              <a:rPr lang="de-DE" sz="3200" i="1" dirty="0">
                <a:solidFill>
                  <a:srgbClr val="505058"/>
                </a:solidFill>
                <a:latin typeface="+mj-lt"/>
              </a:rPr>
              <a:t> a Plan</a:t>
            </a:r>
            <a:endParaRPr lang="en-US" sz="3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68071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206402"/>
            <a:ext cx="1219200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400" dirty="0" err="1" smtClean="0">
                <a:latin typeface="+mj-lt"/>
              </a:rPr>
              <a:t>There</a:t>
            </a:r>
            <a:r>
              <a:rPr lang="de-DE" sz="4400" dirty="0" smtClean="0">
                <a:latin typeface="+mj-lt"/>
              </a:rPr>
              <a:t> was extra time </a:t>
            </a:r>
            <a:r>
              <a:rPr lang="de-DE" sz="4400" dirty="0" err="1" smtClean="0">
                <a:latin typeface="+mj-lt"/>
              </a:rPr>
              <a:t>left</a:t>
            </a:r>
            <a:r>
              <a:rPr lang="de-DE" sz="4400" dirty="0">
                <a:latin typeface="+mj-lt"/>
              </a:rPr>
              <a:t>.</a:t>
            </a:r>
            <a:r>
              <a:rPr lang="de-DE" sz="4400" dirty="0" smtClean="0">
                <a:latin typeface="+mj-lt"/>
              </a:rPr>
              <a:t> </a:t>
            </a:r>
          </a:p>
          <a:p>
            <a:pPr algn="ctr"/>
            <a:r>
              <a:rPr lang="de-DE" sz="4400" dirty="0" err="1" smtClean="0">
                <a:latin typeface="+mj-lt"/>
              </a:rPr>
              <a:t>They</a:t>
            </a:r>
            <a:r>
              <a:rPr lang="de-DE" sz="4400" dirty="0" smtClean="0">
                <a:latin typeface="+mj-lt"/>
              </a:rPr>
              <a:t> </a:t>
            </a:r>
            <a:r>
              <a:rPr lang="de-DE" sz="4400" dirty="0" err="1" smtClean="0">
                <a:latin typeface="+mj-lt"/>
              </a:rPr>
              <a:t>did</a:t>
            </a:r>
            <a:r>
              <a:rPr lang="de-DE" sz="4400" dirty="0" smtClean="0">
                <a:latin typeface="+mj-lt"/>
              </a:rPr>
              <a:t> </a:t>
            </a:r>
            <a:r>
              <a:rPr lang="de-DE" sz="4400" dirty="0" err="1" smtClean="0">
                <a:latin typeface="+mj-lt"/>
              </a:rPr>
              <a:t>what</a:t>
            </a:r>
            <a:r>
              <a:rPr lang="de-DE" sz="4400" dirty="0" smtClean="0">
                <a:latin typeface="+mj-lt"/>
              </a:rPr>
              <a:t> </a:t>
            </a:r>
            <a:r>
              <a:rPr lang="de-DE" sz="4400" dirty="0" err="1" smtClean="0">
                <a:latin typeface="+mj-lt"/>
              </a:rPr>
              <a:t>developers</a:t>
            </a:r>
            <a:r>
              <a:rPr lang="de-DE" sz="4400" dirty="0" smtClean="0">
                <a:latin typeface="+mj-lt"/>
              </a:rPr>
              <a:t> do.</a:t>
            </a:r>
          </a:p>
          <a:p>
            <a:pPr algn="ctr"/>
            <a:r>
              <a:rPr lang="de-DE" sz="4400" dirty="0" err="1">
                <a:latin typeface="+mj-lt"/>
              </a:rPr>
              <a:t>T</a:t>
            </a:r>
            <a:r>
              <a:rPr lang="de-DE" sz="4400" dirty="0" err="1" smtClean="0">
                <a:latin typeface="+mj-lt"/>
              </a:rPr>
              <a:t>hey</a:t>
            </a:r>
            <a:r>
              <a:rPr lang="de-DE" sz="4400" dirty="0" smtClean="0">
                <a:latin typeface="+mj-lt"/>
              </a:rPr>
              <a:t> </a:t>
            </a:r>
            <a:r>
              <a:rPr lang="de-DE" sz="4400" dirty="0" err="1" smtClean="0">
                <a:latin typeface="+mj-lt"/>
              </a:rPr>
              <a:t>filled</a:t>
            </a:r>
            <a:r>
              <a:rPr lang="de-DE" sz="4400" dirty="0" smtClean="0">
                <a:latin typeface="+mj-lt"/>
              </a:rPr>
              <a:t> in </a:t>
            </a:r>
            <a:r>
              <a:rPr lang="de-DE" sz="4400" dirty="0" err="1" smtClean="0">
                <a:latin typeface="+mj-lt"/>
              </a:rPr>
              <a:t>the</a:t>
            </a:r>
            <a:r>
              <a:rPr lang="de-DE" sz="4400" dirty="0" smtClean="0">
                <a:latin typeface="+mj-lt"/>
              </a:rPr>
              <a:t> time </a:t>
            </a:r>
            <a:r>
              <a:rPr lang="de-DE" sz="4400" dirty="0" err="1" smtClean="0">
                <a:latin typeface="+mj-lt"/>
              </a:rPr>
              <a:t>with</a:t>
            </a:r>
            <a:r>
              <a:rPr lang="de-DE" sz="4400" dirty="0" smtClean="0">
                <a:latin typeface="+mj-lt"/>
              </a:rPr>
              <a:t> </a:t>
            </a:r>
            <a:r>
              <a:rPr lang="de-DE" sz="4400" dirty="0" err="1" smtClean="0">
                <a:latin typeface="+mj-lt"/>
              </a:rPr>
              <a:t>some</a:t>
            </a:r>
            <a:r>
              <a:rPr lang="de-DE" sz="4400" dirty="0" smtClean="0">
                <a:latin typeface="+mj-lt"/>
              </a:rPr>
              <a:t> </a:t>
            </a:r>
            <a:r>
              <a:rPr lang="de-DE" sz="4400" dirty="0" err="1" smtClean="0">
                <a:latin typeface="+mj-lt"/>
              </a:rPr>
              <a:t>random</a:t>
            </a:r>
            <a:r>
              <a:rPr lang="de-DE" sz="4400" dirty="0" smtClean="0">
                <a:latin typeface="+mj-lt"/>
              </a:rPr>
              <a:t> </a:t>
            </a:r>
            <a:r>
              <a:rPr lang="de-DE" sz="4400" dirty="0" err="1" smtClean="0">
                <a:latin typeface="+mj-lt"/>
              </a:rPr>
              <a:t>stuff</a:t>
            </a:r>
            <a:r>
              <a:rPr lang="de-DE" sz="4400" dirty="0" smtClean="0">
                <a:latin typeface="+mj-lt"/>
              </a:rPr>
              <a:t>.</a:t>
            </a:r>
            <a:endParaRPr lang="de-DE" sz="4400" dirty="0">
              <a:latin typeface="+mj-lt"/>
            </a:endParaRPr>
          </a:p>
        </p:txBody>
      </p:sp>
      <p:sp>
        <p:nvSpPr>
          <p:cNvPr id="10" name="Titel 1"/>
          <p:cNvSpPr txBox="1">
            <a:spLocks/>
          </p:cNvSpPr>
          <p:nvPr/>
        </p:nvSpPr>
        <p:spPr>
          <a:xfrm>
            <a:off x="0" y="2946539"/>
            <a:ext cx="12192000" cy="11771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b="1" dirty="0" err="1" smtClean="0"/>
              <a:t>Principles</a:t>
            </a:r>
            <a:endParaRPr lang="de-DE" b="1" dirty="0"/>
          </a:p>
        </p:txBody>
      </p:sp>
    </p:spTree>
    <p:extLst>
      <p:ext uri="{BB962C8B-B14F-4D97-AF65-F5344CB8AC3E}">
        <p14:creationId xmlns:p14="http://schemas.microsoft.com/office/powerpoint/2010/main" val="997294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bgerundete rechteckige Legende 5"/>
          <p:cNvSpPr/>
          <p:nvPr/>
        </p:nvSpPr>
        <p:spPr>
          <a:xfrm>
            <a:off x="293913" y="528347"/>
            <a:ext cx="3445329" cy="1420586"/>
          </a:xfrm>
          <a:prstGeom prst="wedgeRoundRectCallout">
            <a:avLst>
              <a:gd name="adj1" fmla="val -32207"/>
              <a:gd name="adj2" fmla="val -65085"/>
              <a:gd name="adj3" fmla="val 16667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dirty="0" err="1">
                <a:latin typeface="+mj-lt"/>
              </a:rPr>
              <a:t>Our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highest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priority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is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to</a:t>
            </a:r>
            <a:r>
              <a:rPr lang="de-DE" sz="2000" dirty="0">
                <a:latin typeface="+mj-lt"/>
              </a:rPr>
              <a:t> </a:t>
            </a:r>
            <a:r>
              <a:rPr lang="de-DE" sz="2000" b="1" dirty="0" err="1">
                <a:latin typeface="+mj-lt"/>
              </a:rPr>
              <a:t>satisfy</a:t>
            </a:r>
            <a:r>
              <a:rPr lang="de-DE" sz="2000" b="1" dirty="0">
                <a:latin typeface="+mj-lt"/>
              </a:rPr>
              <a:t> </a:t>
            </a:r>
            <a:r>
              <a:rPr lang="de-DE" sz="2000" b="1" dirty="0" err="1">
                <a:latin typeface="+mj-lt"/>
              </a:rPr>
              <a:t>the</a:t>
            </a:r>
            <a:r>
              <a:rPr lang="de-DE" sz="2000" b="1" dirty="0">
                <a:latin typeface="+mj-lt"/>
              </a:rPr>
              <a:t> </a:t>
            </a:r>
            <a:r>
              <a:rPr lang="de-DE" sz="2000" b="1" dirty="0" err="1" smtClean="0">
                <a:latin typeface="+mj-lt"/>
              </a:rPr>
              <a:t>customer</a:t>
            </a:r>
            <a:r>
              <a:rPr lang="de-DE" sz="2000" b="1" dirty="0">
                <a:latin typeface="+mj-lt"/>
              </a:rPr>
              <a:t> </a:t>
            </a:r>
            <a:r>
              <a:rPr lang="de-DE" sz="2000" dirty="0" err="1" smtClean="0">
                <a:latin typeface="+mj-lt"/>
              </a:rPr>
              <a:t>through</a:t>
            </a:r>
            <a:r>
              <a:rPr lang="de-DE" sz="2000" dirty="0" smtClean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early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and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continuous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 smtClean="0">
                <a:latin typeface="+mj-lt"/>
              </a:rPr>
              <a:t>delivery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 smtClean="0">
                <a:latin typeface="+mj-lt"/>
              </a:rPr>
              <a:t>of</a:t>
            </a:r>
            <a:r>
              <a:rPr lang="de-DE" sz="2000" dirty="0" smtClean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valuable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 smtClean="0">
                <a:latin typeface="+mj-lt"/>
              </a:rPr>
              <a:t>software</a:t>
            </a:r>
            <a:endParaRPr lang="de-DE" sz="2000" dirty="0">
              <a:latin typeface="+mj-lt"/>
            </a:endParaRPr>
          </a:p>
        </p:txBody>
      </p:sp>
      <p:sp>
        <p:nvSpPr>
          <p:cNvPr id="7" name="Abgerundete rechteckige Legende 6"/>
          <p:cNvSpPr/>
          <p:nvPr/>
        </p:nvSpPr>
        <p:spPr>
          <a:xfrm>
            <a:off x="1230086" y="2612766"/>
            <a:ext cx="4109357" cy="1420586"/>
          </a:xfrm>
          <a:prstGeom prst="wedgeRoundRectCallout">
            <a:avLst>
              <a:gd name="adj1" fmla="val -62085"/>
              <a:gd name="adj2" fmla="val -13362"/>
              <a:gd name="adj3" fmla="val 16667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b="1" dirty="0">
                <a:latin typeface="+mj-lt"/>
              </a:rPr>
              <a:t>Welcome</a:t>
            </a:r>
            <a:r>
              <a:rPr lang="de-DE" sz="2000" dirty="0">
                <a:latin typeface="+mj-lt"/>
              </a:rPr>
              <a:t> </a:t>
            </a:r>
            <a:r>
              <a:rPr lang="de-DE" sz="2000" b="1" dirty="0" err="1">
                <a:latin typeface="+mj-lt"/>
              </a:rPr>
              <a:t>changing</a:t>
            </a:r>
            <a:r>
              <a:rPr lang="de-DE" sz="2000" b="1" dirty="0">
                <a:latin typeface="+mj-lt"/>
              </a:rPr>
              <a:t> </a:t>
            </a:r>
            <a:r>
              <a:rPr lang="de-DE" sz="2000" b="1" dirty="0" err="1">
                <a:latin typeface="+mj-lt"/>
              </a:rPr>
              <a:t>requirements</a:t>
            </a:r>
            <a:r>
              <a:rPr lang="de-DE" sz="2000" dirty="0">
                <a:latin typeface="+mj-lt"/>
              </a:rPr>
              <a:t>, </a:t>
            </a:r>
            <a:r>
              <a:rPr lang="de-DE" sz="2000" dirty="0" err="1">
                <a:latin typeface="+mj-lt"/>
              </a:rPr>
              <a:t>even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late</a:t>
            </a:r>
            <a:r>
              <a:rPr lang="de-DE" sz="2000" dirty="0">
                <a:latin typeface="+mj-lt"/>
              </a:rPr>
              <a:t> in </a:t>
            </a:r>
            <a:r>
              <a:rPr lang="de-DE" sz="2000" dirty="0" err="1" smtClean="0">
                <a:latin typeface="+mj-lt"/>
              </a:rPr>
              <a:t>development</a:t>
            </a:r>
            <a:r>
              <a:rPr lang="de-DE" sz="2000" dirty="0">
                <a:latin typeface="+mj-lt"/>
              </a:rPr>
              <a:t>. Agile </a:t>
            </a:r>
            <a:r>
              <a:rPr lang="de-DE" sz="2000" dirty="0" err="1">
                <a:latin typeface="+mj-lt"/>
              </a:rPr>
              <a:t>processes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harness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change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for</a:t>
            </a:r>
            <a:r>
              <a:rPr lang="de-DE" sz="2000" dirty="0">
                <a:latin typeface="+mj-lt"/>
              </a:rPr>
              <a:t>  </a:t>
            </a:r>
            <a:r>
              <a:rPr lang="de-DE" sz="2000" dirty="0" err="1">
                <a:latin typeface="+mj-lt"/>
              </a:rPr>
              <a:t>the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customer's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competitive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advantage</a:t>
            </a:r>
            <a:r>
              <a:rPr lang="de-DE" sz="2000" dirty="0">
                <a:latin typeface="+mj-lt"/>
              </a:rPr>
              <a:t>.</a:t>
            </a:r>
            <a:endParaRPr lang="de-DE" sz="2000" dirty="0">
              <a:latin typeface="+mj-lt"/>
            </a:endParaRPr>
          </a:p>
        </p:txBody>
      </p:sp>
      <p:sp>
        <p:nvSpPr>
          <p:cNvPr id="9" name="Rechteck 8"/>
          <p:cNvSpPr/>
          <p:nvPr/>
        </p:nvSpPr>
        <p:spPr>
          <a:xfrm>
            <a:off x="0" y="206402"/>
            <a:ext cx="12192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400" dirty="0" err="1" smtClean="0">
                <a:latin typeface="+mj-lt"/>
              </a:rPr>
              <a:t>Principles</a:t>
            </a:r>
            <a:endParaRPr lang="de-DE" sz="4400" dirty="0">
              <a:latin typeface="+mj-lt"/>
            </a:endParaRPr>
          </a:p>
        </p:txBody>
      </p:sp>
      <p:sp>
        <p:nvSpPr>
          <p:cNvPr id="10" name="Abgerundete rechteckige Legende 9"/>
          <p:cNvSpPr/>
          <p:nvPr/>
        </p:nvSpPr>
        <p:spPr>
          <a:xfrm>
            <a:off x="7862207" y="4925785"/>
            <a:ext cx="4109357" cy="1420586"/>
          </a:xfrm>
          <a:prstGeom prst="wedgeRoundRectCallout">
            <a:avLst>
              <a:gd name="adj1" fmla="val 34074"/>
              <a:gd name="adj2" fmla="val 70546"/>
              <a:gd name="adj3" fmla="val 16667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dirty="0" err="1">
                <a:latin typeface="+mj-lt"/>
              </a:rPr>
              <a:t>Deliver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working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software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frequently</a:t>
            </a:r>
            <a:r>
              <a:rPr lang="de-DE" sz="2000" dirty="0">
                <a:latin typeface="+mj-lt"/>
              </a:rPr>
              <a:t>, </a:t>
            </a:r>
            <a:r>
              <a:rPr lang="de-DE" sz="2000" dirty="0" err="1">
                <a:latin typeface="+mj-lt"/>
              </a:rPr>
              <a:t>from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smtClean="0">
                <a:latin typeface="+mj-lt"/>
              </a:rPr>
              <a:t>a </a:t>
            </a:r>
            <a:r>
              <a:rPr lang="de-DE" sz="2000" dirty="0" err="1" smtClean="0">
                <a:latin typeface="+mj-lt"/>
              </a:rPr>
              <a:t>couple</a:t>
            </a:r>
            <a:r>
              <a:rPr lang="de-DE" sz="2000" dirty="0" smtClean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of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weeks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to</a:t>
            </a:r>
            <a:r>
              <a:rPr lang="de-DE" sz="2000" dirty="0">
                <a:latin typeface="+mj-lt"/>
              </a:rPr>
              <a:t> a </a:t>
            </a:r>
            <a:r>
              <a:rPr lang="de-DE" sz="2000" dirty="0" err="1">
                <a:latin typeface="+mj-lt"/>
              </a:rPr>
              <a:t>couple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of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months</a:t>
            </a:r>
            <a:r>
              <a:rPr lang="de-DE" sz="2000" dirty="0">
                <a:latin typeface="+mj-lt"/>
              </a:rPr>
              <a:t>, </a:t>
            </a:r>
            <a:r>
              <a:rPr lang="de-DE" sz="2000" dirty="0" err="1">
                <a:latin typeface="+mj-lt"/>
              </a:rPr>
              <a:t>with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smtClean="0">
                <a:latin typeface="+mj-lt"/>
              </a:rPr>
              <a:t>a </a:t>
            </a:r>
            <a:r>
              <a:rPr lang="de-DE" sz="2000" dirty="0" err="1" smtClean="0">
                <a:latin typeface="+mj-lt"/>
              </a:rPr>
              <a:t>preference</a:t>
            </a:r>
            <a:r>
              <a:rPr lang="de-DE" sz="2000" dirty="0" smtClean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to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the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shorter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timescale</a:t>
            </a:r>
            <a:r>
              <a:rPr lang="de-DE" sz="2000" dirty="0">
                <a:latin typeface="+mj-lt"/>
              </a:rPr>
              <a:t>.</a:t>
            </a:r>
          </a:p>
        </p:txBody>
      </p:sp>
      <p:sp>
        <p:nvSpPr>
          <p:cNvPr id="11" name="Abgerundete rechteckige Legende 10"/>
          <p:cNvSpPr/>
          <p:nvPr/>
        </p:nvSpPr>
        <p:spPr>
          <a:xfrm>
            <a:off x="8104415" y="882923"/>
            <a:ext cx="3624943" cy="1207134"/>
          </a:xfrm>
          <a:prstGeom prst="wedgeRoundRectCallout">
            <a:avLst>
              <a:gd name="adj1" fmla="val 34975"/>
              <a:gd name="adj2" fmla="val -63937"/>
              <a:gd name="adj3" fmla="val 16667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dirty="0">
                <a:latin typeface="+mj-lt"/>
              </a:rPr>
              <a:t>Business </a:t>
            </a:r>
            <a:r>
              <a:rPr lang="de-DE" sz="2000" dirty="0" err="1">
                <a:latin typeface="+mj-lt"/>
              </a:rPr>
              <a:t>people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and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developers</a:t>
            </a:r>
            <a:r>
              <a:rPr lang="de-DE" sz="2000" dirty="0">
                <a:latin typeface="+mj-lt"/>
              </a:rPr>
              <a:t> must </a:t>
            </a:r>
            <a:r>
              <a:rPr lang="de-DE" sz="2000" b="1" dirty="0" err="1" smtClean="0">
                <a:latin typeface="+mj-lt"/>
              </a:rPr>
              <a:t>work</a:t>
            </a:r>
            <a:r>
              <a:rPr lang="de-DE" sz="2000" b="1" dirty="0" smtClean="0">
                <a:latin typeface="+mj-lt"/>
              </a:rPr>
              <a:t> </a:t>
            </a:r>
            <a:r>
              <a:rPr lang="de-DE" sz="2000" b="1" dirty="0" err="1" smtClean="0">
                <a:latin typeface="+mj-lt"/>
              </a:rPr>
              <a:t>together</a:t>
            </a:r>
            <a:r>
              <a:rPr lang="de-DE" sz="2000" b="1" dirty="0" smtClean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daily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throughout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the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project</a:t>
            </a:r>
            <a:r>
              <a:rPr lang="de-DE" sz="2000" dirty="0">
                <a:latin typeface="+mj-lt"/>
              </a:rPr>
              <a:t>.</a:t>
            </a:r>
          </a:p>
        </p:txBody>
      </p:sp>
      <p:sp>
        <p:nvSpPr>
          <p:cNvPr id="12" name="Abgerundete rechteckige Legende 11"/>
          <p:cNvSpPr/>
          <p:nvPr/>
        </p:nvSpPr>
        <p:spPr>
          <a:xfrm>
            <a:off x="631371" y="4697185"/>
            <a:ext cx="4109357" cy="1420586"/>
          </a:xfrm>
          <a:prstGeom prst="wedgeRoundRectCallout">
            <a:avLst>
              <a:gd name="adj1" fmla="val -35462"/>
              <a:gd name="adj2" fmla="val 67097"/>
              <a:gd name="adj3" fmla="val 16667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dirty="0" err="1">
                <a:latin typeface="+mj-lt"/>
              </a:rPr>
              <a:t>Build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projects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around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motivated</a:t>
            </a:r>
            <a:r>
              <a:rPr lang="de-DE" sz="2000" dirty="0">
                <a:latin typeface="+mj-lt"/>
              </a:rPr>
              <a:t> </a:t>
            </a:r>
            <a:r>
              <a:rPr lang="de-DE" sz="2000" b="1" dirty="0" err="1" smtClean="0">
                <a:latin typeface="+mj-lt"/>
              </a:rPr>
              <a:t>individuals</a:t>
            </a:r>
            <a:r>
              <a:rPr lang="de-DE" sz="2000" dirty="0" smtClean="0">
                <a:latin typeface="+mj-lt"/>
              </a:rPr>
              <a:t>. </a:t>
            </a:r>
            <a:r>
              <a:rPr lang="de-DE" sz="2000" dirty="0" err="1" smtClean="0">
                <a:latin typeface="+mj-lt"/>
              </a:rPr>
              <a:t>Give</a:t>
            </a:r>
            <a:r>
              <a:rPr lang="de-DE" sz="2000" dirty="0" smtClean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them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 smtClean="0">
                <a:latin typeface="+mj-lt"/>
              </a:rPr>
              <a:t>the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 smtClean="0">
                <a:latin typeface="+mj-lt"/>
              </a:rPr>
              <a:t>environment</a:t>
            </a:r>
            <a:r>
              <a:rPr lang="de-DE" sz="2000" dirty="0" smtClean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and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support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they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need</a:t>
            </a:r>
            <a:r>
              <a:rPr lang="de-DE" sz="2000" dirty="0">
                <a:latin typeface="+mj-lt"/>
              </a:rPr>
              <a:t>,  </a:t>
            </a:r>
            <a:r>
              <a:rPr lang="de-DE" sz="2000" dirty="0" err="1">
                <a:latin typeface="+mj-lt"/>
              </a:rPr>
              <a:t>and</a:t>
            </a:r>
            <a:r>
              <a:rPr lang="de-DE" sz="2000" dirty="0">
                <a:latin typeface="+mj-lt"/>
              </a:rPr>
              <a:t> </a:t>
            </a:r>
            <a:r>
              <a:rPr lang="de-DE" sz="2000" b="1" dirty="0" err="1">
                <a:latin typeface="+mj-lt"/>
              </a:rPr>
              <a:t>trust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them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to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get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the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job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done</a:t>
            </a:r>
            <a:r>
              <a:rPr lang="de-DE" sz="2000" dirty="0">
                <a:latin typeface="+mj-lt"/>
              </a:rPr>
              <a:t>.</a:t>
            </a:r>
          </a:p>
        </p:txBody>
      </p:sp>
      <p:sp>
        <p:nvSpPr>
          <p:cNvPr id="13" name="Abgerundete rechteckige Legende 12"/>
          <p:cNvSpPr/>
          <p:nvPr/>
        </p:nvSpPr>
        <p:spPr>
          <a:xfrm>
            <a:off x="6906986" y="2790054"/>
            <a:ext cx="4022271" cy="1243298"/>
          </a:xfrm>
          <a:prstGeom prst="wedgeRoundRectCallout">
            <a:avLst>
              <a:gd name="adj1" fmla="val 59619"/>
              <a:gd name="adj2" fmla="val -37500"/>
              <a:gd name="adj3" fmla="val 16667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000" dirty="0">
                <a:latin typeface="+mj-lt"/>
              </a:rPr>
              <a:t>The </a:t>
            </a:r>
            <a:r>
              <a:rPr lang="de-DE" sz="2000" dirty="0" err="1">
                <a:latin typeface="+mj-lt"/>
              </a:rPr>
              <a:t>best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architectures</a:t>
            </a:r>
            <a:r>
              <a:rPr lang="de-DE" sz="2000" dirty="0">
                <a:latin typeface="+mj-lt"/>
              </a:rPr>
              <a:t>, </a:t>
            </a:r>
            <a:r>
              <a:rPr lang="de-DE" sz="2000" dirty="0" err="1">
                <a:latin typeface="+mj-lt"/>
              </a:rPr>
              <a:t>requirements</a:t>
            </a:r>
            <a:r>
              <a:rPr lang="de-DE" sz="2000" dirty="0">
                <a:latin typeface="+mj-lt"/>
              </a:rPr>
              <a:t>, </a:t>
            </a:r>
            <a:r>
              <a:rPr lang="de-DE" sz="2000" dirty="0" err="1">
                <a:latin typeface="+mj-lt"/>
              </a:rPr>
              <a:t>and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designs</a:t>
            </a:r>
            <a:r>
              <a:rPr lang="de-DE" sz="2000" dirty="0">
                <a:latin typeface="+mj-lt"/>
              </a:rPr>
              <a:t> </a:t>
            </a:r>
            <a:r>
              <a:rPr lang="de-DE" sz="2000" dirty="0" err="1" smtClean="0">
                <a:latin typeface="+mj-lt"/>
              </a:rPr>
              <a:t>emerge</a:t>
            </a:r>
            <a:r>
              <a:rPr lang="de-DE" sz="2000" dirty="0" smtClean="0">
                <a:latin typeface="+mj-lt"/>
              </a:rPr>
              <a:t> </a:t>
            </a:r>
            <a:r>
              <a:rPr lang="de-DE" sz="2000" dirty="0" err="1">
                <a:latin typeface="+mj-lt"/>
              </a:rPr>
              <a:t>from</a:t>
            </a:r>
            <a:r>
              <a:rPr lang="de-DE" sz="2000" dirty="0">
                <a:latin typeface="+mj-lt"/>
              </a:rPr>
              <a:t> </a:t>
            </a:r>
            <a:r>
              <a:rPr lang="de-DE" sz="2000" b="1" dirty="0" err="1">
                <a:latin typeface="+mj-lt"/>
              </a:rPr>
              <a:t>self-organizing</a:t>
            </a:r>
            <a:r>
              <a:rPr lang="de-DE" sz="2000" b="1" dirty="0">
                <a:latin typeface="+mj-lt"/>
              </a:rPr>
              <a:t> </a:t>
            </a:r>
            <a:r>
              <a:rPr lang="de-DE" sz="2000" b="1" dirty="0" err="1">
                <a:latin typeface="+mj-lt"/>
              </a:rPr>
              <a:t>teams</a:t>
            </a:r>
            <a:r>
              <a:rPr lang="de-DE" sz="2000" b="1" dirty="0">
                <a:latin typeface="+mj-lt"/>
              </a:rPr>
              <a:t>.</a:t>
            </a:r>
            <a:endParaRPr lang="de-DE" sz="20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6838389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847</Words>
  <Application>Microsoft Macintosh PowerPoint</Application>
  <PresentationFormat>Breitbild</PresentationFormat>
  <Paragraphs>193</Paragraphs>
  <Slides>41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41</vt:i4>
      </vt:variant>
    </vt:vector>
  </HeadingPairs>
  <TitlesOfParts>
    <vt:vector size="46" baseType="lpstr">
      <vt:lpstr>Calibri</vt:lpstr>
      <vt:lpstr>Calibri Light</vt:lpstr>
      <vt:lpstr>Wingdings</vt:lpstr>
      <vt:lpstr>Arial</vt:lpstr>
      <vt:lpstr>Office-Design</vt:lpstr>
      <vt:lpstr>What does Agile mean?</vt:lpstr>
      <vt:lpstr>This talk is highly inspired by  Dave Thomas, Martin Fowler, Neal Ford and Dan North</vt:lpstr>
      <vt:lpstr>We need to separate  the implementation of something from the specification of something.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Play the game?  Back to waterfall?  (whaaaaat!!??)</vt:lpstr>
      <vt:lpstr>PowerPoint-Präsentation</vt:lpstr>
      <vt:lpstr>PowerPoint-Präsentation</vt:lpstr>
      <vt:lpstr>PowerPoint-Präsentation</vt:lpstr>
      <vt:lpstr>PowerPoint-Präsentation</vt:lpstr>
      <vt:lpstr>It‘s time to kill Agile</vt:lpstr>
      <vt:lpstr>PowerPoint-Präsentation</vt:lpstr>
      <vt:lpstr>PowerPoint-Präsentation</vt:lpstr>
      <vt:lpstr>PowerPoint-Präsentation</vt:lpstr>
      <vt:lpstr>Agile is dead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Agile is dead</dc:title>
  <dc:creator>Andreas Odermatt</dc:creator>
  <cp:lastModifiedBy>Andreas Odermatt</cp:lastModifiedBy>
  <cp:revision>162</cp:revision>
  <dcterms:created xsi:type="dcterms:W3CDTF">2015-11-18T15:27:31Z</dcterms:created>
  <dcterms:modified xsi:type="dcterms:W3CDTF">2016-01-29T15:05:18Z</dcterms:modified>
</cp:coreProperties>
</file>

<file path=docProps/thumbnail.jpeg>
</file>